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0" r:id="rId1"/>
  </p:sldMasterIdLst>
  <p:notesMasterIdLst>
    <p:notesMasterId r:id="rId50"/>
  </p:notesMasterIdLst>
  <p:sldIdLst>
    <p:sldId id="256" r:id="rId2"/>
    <p:sldId id="258" r:id="rId3"/>
    <p:sldId id="282" r:id="rId4"/>
    <p:sldId id="310" r:id="rId5"/>
    <p:sldId id="272" r:id="rId6"/>
    <p:sldId id="263" r:id="rId7"/>
    <p:sldId id="311" r:id="rId8"/>
    <p:sldId id="315" r:id="rId9"/>
    <p:sldId id="330" r:id="rId10"/>
    <p:sldId id="333" r:id="rId11"/>
    <p:sldId id="331" r:id="rId12"/>
    <p:sldId id="332" r:id="rId13"/>
    <p:sldId id="316" r:id="rId14"/>
    <p:sldId id="273" r:id="rId15"/>
    <p:sldId id="327" r:id="rId16"/>
    <p:sldId id="328" r:id="rId17"/>
    <p:sldId id="283" r:id="rId18"/>
    <p:sldId id="260" r:id="rId19"/>
    <p:sldId id="317" r:id="rId20"/>
    <p:sldId id="275" r:id="rId21"/>
    <p:sldId id="313" r:id="rId22"/>
    <p:sldId id="312" r:id="rId23"/>
    <p:sldId id="329" r:id="rId24"/>
    <p:sldId id="318" r:id="rId25"/>
    <p:sldId id="299" r:id="rId26"/>
    <p:sldId id="319" r:id="rId27"/>
    <p:sldId id="264" r:id="rId28"/>
    <p:sldId id="320" r:id="rId29"/>
    <p:sldId id="300" r:id="rId30"/>
    <p:sldId id="301" r:id="rId31"/>
    <p:sldId id="302" r:id="rId32"/>
    <p:sldId id="303" r:id="rId33"/>
    <p:sldId id="322" r:id="rId34"/>
    <p:sldId id="323" r:id="rId35"/>
    <p:sldId id="324" r:id="rId36"/>
    <p:sldId id="325" r:id="rId37"/>
    <p:sldId id="321" r:id="rId38"/>
    <p:sldId id="305" r:id="rId39"/>
    <p:sldId id="306" r:id="rId40"/>
    <p:sldId id="307" r:id="rId41"/>
    <p:sldId id="308" r:id="rId42"/>
    <p:sldId id="269" r:id="rId43"/>
    <p:sldId id="265" r:id="rId44"/>
    <p:sldId id="266" r:id="rId45"/>
    <p:sldId id="268" r:id="rId46"/>
    <p:sldId id="267" r:id="rId47"/>
    <p:sldId id="271" r:id="rId48"/>
    <p:sldId id="28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5BE2A-61BE-057D-186E-FCB0C07817AF}" v="368" dt="2023-04-08T06:19:14.495"/>
    <p1510:client id="{05AFCF40-8722-474F-C688-4FF1FF00CB81}" v="37" dt="2023-04-29T02:56:37.633"/>
    <p1510:client id="{105024B4-D7CD-236B-5F2D-6AB3ECEF2AA6}" v="10" dt="2023-04-12T05:52:15.794"/>
    <p1510:client id="{14B59F59-8132-1786-621E-8AD29862BDD1}" v="1133" dt="2023-04-20T05:00:26.718"/>
    <p1510:client id="{17A1E628-A1F1-7232-4019-54782DF8E774}" v="246" dt="2023-03-28T05:58:34.375"/>
    <p1510:client id="{1B1FA43E-8C13-3B98-191D-6153494D4AE5}" v="301" dt="2023-04-09T23:44:17.516"/>
    <p1510:client id="{1B68BBD9-4433-17BC-166F-DB06636FC440}" v="6" dt="2023-04-19T03:59:39.426"/>
    <p1510:client id="{1F20230E-16FD-A0B7-D4CA-D2E32ECB68EC}" v="137" dt="2023-04-21T04:35:05.505"/>
    <p1510:client id="{217EC725-4E80-B007-9045-8F31C0E798CA}" v="912" dt="2023-04-27T05:22:28.811"/>
    <p1510:client id="{2D3D6F4F-EA8D-B40A-DEF6-34C1CE7E75FE}" v="103" dt="2023-03-28T04:20:35.307"/>
    <p1510:client id="{36B2B57B-DF56-F4E3-2AFF-01F079503BAB}" v="622" dt="2023-05-01T02:00:34.054"/>
    <p1510:client id="{3861DB01-FCC0-5DA6-D22A-8CAA398DEE39}" v="5" dt="2023-03-24T06:32:33.031"/>
    <p1510:client id="{41F170E2-E84C-B5C6-2E91-01B640CD2FCB}" v="566" dt="2023-05-03T03:30:28.585"/>
    <p1510:client id="{4FAE0BF5-0C97-2C61-E65E-D754A70D15CA}" v="22" dt="2023-04-18T03:52:29.727"/>
    <p1510:client id="{524E7028-1283-C66E-54C3-C16D54B5AB28}" v="2" dt="2023-05-15T18:43:44.813"/>
    <p1510:client id="{526F17AF-7E8B-42A7-AE5D-8187381168DA}" v="168" dt="2023-05-14T06:22:43.399"/>
    <p1510:client id="{52A7B4F0-9F8B-D2E9-964B-0530F51721ED}" v="654" dt="2023-03-30T05:37:12.441"/>
    <p1510:client id="{6C37F309-1A3E-9195-360E-2CE718712EDA}" v="66" dt="2023-04-15T05:11:31.346"/>
    <p1510:client id="{6E793414-5E3A-56F6-F555-99495E178A60}" v="12" dt="2023-05-01T01:12:57.395"/>
    <p1510:client id="{6F0F9E89-D439-5F78-6DE6-1DF58EAB31D9}" v="1" dt="2023-04-27T05:54:37.004"/>
    <p1510:client id="{75D04853-EE42-DB84-62F3-B30714BAA736}" v="40" dt="2023-04-28T04:54:04.699"/>
    <p1510:client id="{76202BD4-3528-6E7B-14FD-B51E96721C3F}" v="281" dt="2023-05-12T22:24:23.259"/>
    <p1510:client id="{7D5B07C1-CCA4-4F54-9931-7160CC56FFF2}" v="142" dt="2023-04-11T05:08:00.304"/>
    <p1510:client id="{82BBD0CD-9CA4-BC48-4D0E-BFC77DD08162}" v="403" dt="2023-04-05T06:13:30.340"/>
    <p1510:client id="{9132A92E-64D7-53D7-2F48-C85EB9012890}" v="163" dt="2023-04-21T04:12:03.513"/>
    <p1510:client id="{9EBFC05B-E489-40D0-85C6-9C74EC8DB060}" v="287" dt="2023-05-11T00:29:33.977"/>
    <p1510:client id="{A4B02402-2714-8A7C-5A4F-44E8FBD2750D}" v="227" dt="2023-04-11T05:44:16.139"/>
    <p1510:client id="{ADB99BB2-E63E-BBFF-6967-EC3E8A7D9180}" v="491" dt="2023-04-20T06:01:15.088"/>
    <p1510:client id="{AF484168-7555-F17B-70AE-5312036E1DDF}" v="211" dt="2023-04-29T05:15:36.723"/>
    <p1510:client id="{B4375250-F6DD-9C66-3ADA-713FF822F4C1}" v="92" dt="2023-03-30T04:30:33.840"/>
    <p1510:client id="{BA6AC67D-01CF-557E-26EB-D01BE2704043}" v="21" dt="2023-04-09T23:10:27.430"/>
    <p1510:client id="{BB4B3396-2C58-4A02-8087-05F150F77BB6}" v="995" dt="2023-04-12T05:44:00.848"/>
    <p1510:client id="{BD760FA2-B600-B393-B692-E3B23970ECB3}" v="139" dt="2023-04-21T05:05:37.878"/>
    <p1510:client id="{C0B5DD8B-5537-490D-1467-6CD1699AFCA0}" v="21" dt="2023-05-14T05:37:44.467"/>
    <p1510:client id="{C30A365E-0568-A7FE-73E9-964077BCC3C8}" v="247" dt="2023-05-07T02:54:34.577"/>
    <p1510:client id="{C514C319-56F8-B12D-1BF4-031000080B31}" v="32" dt="2022-10-05T04:40:17.792"/>
    <p1510:client id="{C6D9B410-065D-E912-2840-D12111841966}" v="447" dt="2023-03-25T03:01:09.245"/>
    <p1510:client id="{CB23065C-8CAF-FF51-886B-7BF2AD37DEC5}" v="221" dt="2023-03-28T02:58:37.005"/>
    <p1510:client id="{CB78E065-586D-0FA5-2A2D-E712676D5B2F}" v="119" dt="2023-04-23T15:52:12.873"/>
    <p1510:client id="{CFDF9EF3-B72E-C3B2-7449-9FAB376284F7}" v="239" dt="2023-04-30T08:04:23.509"/>
    <p1510:client id="{D69511E4-EF1F-0F41-20D5-3BBF96449B42}" v="1153" dt="2023-04-27T03:08:54.289"/>
    <p1510:client id="{E66C6E1E-F994-1E41-690E-663FCBFD28A4}" v="145" dt="2023-03-28T02:47:22.112"/>
    <p1510:client id="{E7BB97DC-FE1E-0416-6B5D-5D13EEFA50DD}" v="368" dt="2023-04-19T04:09:38.260"/>
    <p1510:client id="{F10FCD63-5DFA-43C5-BBB3-900063FCAD6E}" v="46" dt="2023-03-28T04:38:54.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8F1BBE-62C3-46CF-A920-41CF3875A54A}" type="datetimeFigureOut">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A2388-27E1-4255-B3C5-FDD5E35C8C10}" type="slidenum">
              <a:t>‹#›</a:t>
            </a:fld>
            <a:endParaRPr lang="en-US"/>
          </a:p>
        </p:txBody>
      </p:sp>
    </p:spTree>
    <p:extLst>
      <p:ext uri="{BB962C8B-B14F-4D97-AF65-F5344CB8AC3E}">
        <p14:creationId xmlns:p14="http://schemas.microsoft.com/office/powerpoint/2010/main" val="11666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ve.mitre.org/cgi-bin/cvekey.cgi?keyword=buffer+overflo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If we google for Buffer Overflow CVE, these are some of the most recent examples - </a:t>
            </a:r>
            <a:r>
              <a:rPr lang="en-US">
                <a:hlinkClick r:id="rId3"/>
              </a:rPr>
              <a:t>CVE - Search Results (mitre.org)</a:t>
            </a:r>
            <a:r>
              <a:rPr lang="en-US">
                <a:cs typeface="Calibri"/>
              </a:rPr>
              <a:t> </a:t>
            </a:r>
          </a:p>
          <a:p>
            <a:r>
              <a:rPr lang="en-US">
                <a:cs typeface="Calibri"/>
              </a:rPr>
              <a:t>How often do we use a precompiled binary from either open source repository or a 3rd party vendor for granted?</a:t>
            </a:r>
            <a:endParaRPr lang="en-US">
              <a:ea typeface="Calibri"/>
              <a:cs typeface="Calibri"/>
            </a:endParaRPr>
          </a:p>
          <a:p>
            <a:r>
              <a:rPr lang="en-US">
                <a:cs typeface="Calibri"/>
              </a:rPr>
              <a:t>We often trust the open-source community and vendors to be on top of patching vulnerable pre-compiled binary. </a:t>
            </a:r>
            <a:endParaRPr lang="en-US">
              <a:ea typeface="Calibri"/>
              <a:cs typeface="Calibri"/>
            </a:endParaRPr>
          </a:p>
          <a:p>
            <a:r>
              <a:rPr lang="en-US">
                <a:cs typeface="Calibri"/>
              </a:rPr>
              <a:t>But that's not always the case. </a:t>
            </a:r>
            <a:endParaRPr lang="en-US">
              <a:ea typeface="Calibri"/>
              <a:cs typeface="Calibri"/>
            </a:endParaRPr>
          </a:p>
          <a:p>
            <a:r>
              <a:rPr lang="en-US">
                <a:cs typeface="Calibri"/>
              </a:rPr>
              <a:t>Adversaries have a lot of free time and it may only take one vulnerable binary for the attacker to gain access.  </a:t>
            </a:r>
            <a:endParaRPr lang="en-US">
              <a:ea typeface="Calibri"/>
              <a:cs typeface="Calibri"/>
            </a:endParaRPr>
          </a:p>
          <a:p>
            <a:endParaRPr lang="en-US">
              <a:ea typeface="Calibri"/>
              <a:cs typeface="Calibri"/>
            </a:endParaRPr>
          </a:p>
          <a:p>
            <a:endParaRPr lang="en-US">
              <a:ea typeface="Calibri"/>
              <a:cs typeface="Calibri"/>
            </a:endParaRPr>
          </a:p>
          <a:p>
            <a:r>
              <a:rPr lang="en-US" b="1"/>
              <a:t>CVE-2021-36194</a:t>
            </a:r>
            <a:r>
              <a:rPr lang="en-US"/>
              <a:t>: Stack-based buffer overflows in the API controllers of </a:t>
            </a:r>
            <a:r>
              <a:rPr lang="en-US" err="1"/>
              <a:t>FortiWeb</a:t>
            </a:r>
            <a:r>
              <a:rPr lang="en-US"/>
              <a:t> that may allow for arbitrary code execution .</a:t>
            </a:r>
            <a:endParaRPr lang="en-US">
              <a:ea typeface="Calibri"/>
              <a:cs typeface="Calibri"/>
            </a:endParaRPr>
          </a:p>
          <a:p>
            <a:r>
              <a:rPr lang="en-US" b="1"/>
              <a:t>CVE-2022-28721</a:t>
            </a:r>
            <a:r>
              <a:rPr lang="en-US"/>
              <a:t>: Buffer overflow leads to  Remote Code Execution</a:t>
            </a:r>
            <a:endParaRPr lang="en-US">
              <a:ea typeface="Calibri"/>
              <a:cs typeface="Calibri"/>
            </a:endParaRPr>
          </a:p>
          <a:p>
            <a:r>
              <a:rPr lang="en-US" b="1"/>
              <a:t>CVE-2022-3602: </a:t>
            </a:r>
            <a:r>
              <a:rPr lang="en-US"/>
              <a:t>Buffer overflow leads to Remote Code Execution</a:t>
            </a:r>
            <a:endParaRPr lang="en-US">
              <a:ea typeface="Calibri"/>
              <a:cs typeface="Calibri"/>
            </a:endParaRPr>
          </a:p>
          <a:p>
            <a:r>
              <a:rPr lang="en-US" b="1"/>
              <a:t>CVE-2022-2471: </a:t>
            </a:r>
            <a:r>
              <a:rPr lang="en-US"/>
              <a:t>Buffer overflow in EZVIZ Motion Detection leads to Remote Code Execution</a:t>
            </a:r>
            <a:endParaRPr lang="en-US">
              <a:ea typeface="Calibri"/>
              <a:cs typeface="Calibri"/>
            </a:endParaRPr>
          </a:p>
          <a:p>
            <a:endParaRPr lang="en-US" b="1">
              <a:ea typeface="Calibri"/>
              <a:cs typeface="Calibri"/>
            </a:endParaRPr>
          </a:p>
          <a:p>
            <a:endParaRPr lang="en-US" b="1">
              <a:ea typeface="Calibri"/>
              <a:cs typeface="Calibri"/>
            </a:endParaRPr>
          </a:p>
          <a:p>
            <a:endParaRPr lang="en-US" b="1">
              <a:ea typeface="Calibri"/>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4</a:t>
            </a:fld>
            <a:endParaRPr lang="en-US"/>
          </a:p>
        </p:txBody>
      </p:sp>
    </p:spTree>
    <p:extLst>
      <p:ext uri="{BB962C8B-B14F-4D97-AF65-F5344CB8AC3E}">
        <p14:creationId xmlns:p14="http://schemas.microsoft.com/office/powerpoint/2010/main" val="1736134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the demo code that we will be using through out the rest of the presentation. </a:t>
            </a:r>
          </a:p>
        </p:txBody>
      </p:sp>
      <p:sp>
        <p:nvSpPr>
          <p:cNvPr id="4" name="Slide Number Placeholder 3"/>
          <p:cNvSpPr>
            <a:spLocks noGrp="1"/>
          </p:cNvSpPr>
          <p:nvPr>
            <p:ph type="sldNum" sz="quarter" idx="5"/>
          </p:nvPr>
        </p:nvSpPr>
        <p:spPr/>
        <p:txBody>
          <a:bodyPr/>
          <a:lstStyle/>
          <a:p>
            <a:fld id="{E3FA2388-27E1-4255-B3C5-FDD5E35C8C10}" type="slidenum">
              <a:rPr lang="en-US"/>
              <a:t>13</a:t>
            </a:fld>
            <a:endParaRPr lang="en-US"/>
          </a:p>
        </p:txBody>
      </p:sp>
    </p:spTree>
    <p:extLst>
      <p:ext uri="{BB962C8B-B14F-4D97-AF65-F5344CB8AC3E}">
        <p14:creationId xmlns:p14="http://schemas.microsoft.com/office/powerpoint/2010/main" val="318121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Shellcode? </a:t>
            </a:r>
            <a:endParaRPr lang="en-US"/>
          </a:p>
          <a:p>
            <a:pPr marL="171450" indent="-171450">
              <a:buFont typeface="Calibri"/>
              <a:buChar char="-"/>
            </a:pPr>
            <a:r>
              <a:rPr lang="en-US">
                <a:cs typeface="Calibri"/>
              </a:rPr>
              <a:t>Is an assembly code that is used to perform a specific instruction</a:t>
            </a:r>
          </a:p>
          <a:p>
            <a:pPr marL="171450" indent="-171450">
              <a:buFont typeface="Calibri"/>
              <a:buChar char="-"/>
            </a:pPr>
            <a:r>
              <a:rPr lang="en-US">
                <a:cs typeface="Calibri"/>
              </a:rPr>
              <a:t>In this case, we want the shellcode to execute /bin/</a:t>
            </a:r>
            <a:r>
              <a:rPr lang="en-US" err="1">
                <a:cs typeface="Calibri"/>
              </a:rPr>
              <a:t>sh</a:t>
            </a:r>
            <a:r>
              <a:rPr lang="en-US">
                <a:cs typeface="Calibri"/>
              </a:rPr>
              <a:t> so we can get a shell</a:t>
            </a: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14</a:t>
            </a:fld>
            <a:endParaRPr lang="en-US"/>
          </a:p>
        </p:txBody>
      </p:sp>
    </p:spTree>
    <p:extLst>
      <p:ext uri="{BB962C8B-B14F-4D97-AF65-F5344CB8AC3E}">
        <p14:creationId xmlns:p14="http://schemas.microsoft.com/office/powerpoint/2010/main" val="289520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 traditional buffer overflow exploit, we would place our payload to the stack, and use RIP to point the to the no-op sled address.</a:t>
            </a:r>
          </a:p>
        </p:txBody>
      </p:sp>
      <p:sp>
        <p:nvSpPr>
          <p:cNvPr id="4" name="Slide Number Placeholder 3"/>
          <p:cNvSpPr>
            <a:spLocks noGrp="1"/>
          </p:cNvSpPr>
          <p:nvPr>
            <p:ph type="sldNum" sz="quarter" idx="5"/>
          </p:nvPr>
        </p:nvSpPr>
        <p:spPr/>
        <p:txBody>
          <a:bodyPr/>
          <a:lstStyle/>
          <a:p>
            <a:fld id="{E3FA2388-27E1-4255-B3C5-FDD5E35C8C10}" type="slidenum">
              <a:rPr lang="en-US"/>
              <a:t>15</a:t>
            </a:fld>
            <a:endParaRPr lang="en-US"/>
          </a:p>
        </p:txBody>
      </p:sp>
    </p:spTree>
    <p:extLst>
      <p:ext uri="{BB962C8B-B14F-4D97-AF65-F5344CB8AC3E}">
        <p14:creationId xmlns:p14="http://schemas.microsoft.com/office/powerpoint/2010/main" val="1767429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 traditional buffer overflow exploit, we would place our payload to the stack, and use RIP to point the to the no-op sled address.</a:t>
            </a:r>
          </a:p>
        </p:txBody>
      </p:sp>
      <p:sp>
        <p:nvSpPr>
          <p:cNvPr id="4" name="Slide Number Placeholder 3"/>
          <p:cNvSpPr>
            <a:spLocks noGrp="1"/>
          </p:cNvSpPr>
          <p:nvPr>
            <p:ph type="sldNum" sz="quarter" idx="5"/>
          </p:nvPr>
        </p:nvSpPr>
        <p:spPr/>
        <p:txBody>
          <a:bodyPr/>
          <a:lstStyle/>
          <a:p>
            <a:fld id="{E3FA2388-27E1-4255-B3C5-FDD5E35C8C10}" type="slidenum">
              <a:rPr lang="en-US"/>
              <a:t>16</a:t>
            </a:fld>
            <a:endParaRPr lang="en-US"/>
          </a:p>
        </p:txBody>
      </p:sp>
    </p:spTree>
    <p:extLst>
      <p:ext uri="{BB962C8B-B14F-4D97-AF65-F5344CB8AC3E}">
        <p14:creationId xmlns:p14="http://schemas.microsoft.com/office/powerpoint/2010/main" val="1769388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"Stack canaries" method works by placing a small integer, the value of which is randomly chosen at program start, in memory just before the stack return pointer.</a:t>
            </a:r>
          </a:p>
          <a:p>
            <a:r>
              <a:rPr lang="en-US"/>
              <a:t>"ASLR":  randomization to the memory space of the executing program.</a:t>
            </a:r>
            <a:endParaRPr lang="en-US">
              <a:cs typeface="Calibri"/>
            </a:endParaRPr>
          </a:p>
          <a:p>
            <a:r>
              <a:rPr lang="en-US">
                <a:cs typeface="Calibri"/>
              </a:rPr>
              <a:t>"No Stack Execution": </a:t>
            </a:r>
            <a:r>
              <a:rPr lang="en-US"/>
              <a:t>Another approach to preventing stack buffer overflow exploitation is to enforce a memory policy on the stack memory region that disallows execution from the stack</a:t>
            </a:r>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17</a:t>
            </a:fld>
            <a:endParaRPr lang="en-US"/>
          </a:p>
        </p:txBody>
      </p:sp>
    </p:spTree>
    <p:extLst>
      <p:ext uri="{BB962C8B-B14F-4D97-AF65-F5344CB8AC3E}">
        <p14:creationId xmlns:p14="http://schemas.microsoft.com/office/powerpoint/2010/main" val="3637680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Although controls like ASLR and no stack executions are in place to prevent BOF exploit as shown in this gif, return object programming is able to bypass these protections by leveraging machine instructions already exist in memory. These are what we call "gadgets". </a:t>
            </a:r>
          </a:p>
        </p:txBody>
      </p:sp>
      <p:sp>
        <p:nvSpPr>
          <p:cNvPr id="4" name="Slide Number Placeholder 3"/>
          <p:cNvSpPr>
            <a:spLocks noGrp="1"/>
          </p:cNvSpPr>
          <p:nvPr>
            <p:ph type="sldNum" sz="quarter" idx="5"/>
          </p:nvPr>
        </p:nvSpPr>
        <p:spPr/>
        <p:txBody>
          <a:bodyPr/>
          <a:lstStyle/>
          <a:p>
            <a:fld id="{E3FA2388-27E1-4255-B3C5-FDD5E35C8C10}" type="slidenum">
              <a:rPr lang="en-US"/>
              <a:t>19</a:t>
            </a:fld>
            <a:endParaRPr lang="en-US"/>
          </a:p>
        </p:txBody>
      </p:sp>
    </p:spTree>
    <p:extLst>
      <p:ext uri="{BB962C8B-B14F-4D97-AF65-F5344CB8AC3E}">
        <p14:creationId xmlns:p14="http://schemas.microsoft.com/office/powerpoint/2010/main" val="3863549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21</a:t>
            </a:fld>
            <a:endParaRPr lang="en-US"/>
          </a:p>
        </p:txBody>
      </p:sp>
    </p:spTree>
    <p:extLst>
      <p:ext uri="{BB962C8B-B14F-4D97-AF65-F5344CB8AC3E}">
        <p14:creationId xmlns:p14="http://schemas.microsoft.com/office/powerpoint/2010/main" val="246538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22</a:t>
            </a:fld>
            <a:endParaRPr lang="en-US"/>
          </a:p>
        </p:txBody>
      </p:sp>
    </p:spTree>
    <p:extLst>
      <p:ext uri="{BB962C8B-B14F-4D97-AF65-F5344CB8AC3E}">
        <p14:creationId xmlns:p14="http://schemas.microsoft.com/office/powerpoint/2010/main" val="1590173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 can we exploit this program?</a:t>
            </a:r>
          </a:p>
        </p:txBody>
      </p:sp>
      <p:sp>
        <p:nvSpPr>
          <p:cNvPr id="4" name="Slide Number Placeholder 3"/>
          <p:cNvSpPr>
            <a:spLocks noGrp="1"/>
          </p:cNvSpPr>
          <p:nvPr>
            <p:ph type="sldNum" sz="quarter" idx="5"/>
          </p:nvPr>
        </p:nvSpPr>
        <p:spPr/>
        <p:txBody>
          <a:bodyPr/>
          <a:lstStyle/>
          <a:p>
            <a:fld id="{E3FA2388-27E1-4255-B3C5-FDD5E35C8C10}" type="slidenum">
              <a:rPr lang="en-US"/>
              <a:t>23</a:t>
            </a:fld>
            <a:endParaRPr lang="en-US"/>
          </a:p>
        </p:txBody>
      </p:sp>
    </p:spTree>
    <p:extLst>
      <p:ext uri="{BB962C8B-B14F-4D97-AF65-F5344CB8AC3E}">
        <p14:creationId xmlns:p14="http://schemas.microsoft.com/office/powerpoint/2010/main" val="2127845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20000"/>
              </a:spcBef>
              <a:spcAft>
                <a:spcPts val="600"/>
              </a:spcAft>
              <a:buFont typeface="Arial"/>
              <a:buChar char="•"/>
            </a:pPr>
            <a:r>
              <a:rPr lang="en-US"/>
              <a:t>Employs two Python's libraries </a:t>
            </a:r>
            <a:r>
              <a:rPr lang="en-US" u="sng" err="1"/>
              <a:t>pwntools</a:t>
            </a:r>
            <a:r>
              <a:rPr lang="en-US" u="sng"/>
              <a:t> </a:t>
            </a:r>
            <a:r>
              <a:rPr lang="en-US"/>
              <a:t>and </a:t>
            </a:r>
            <a:r>
              <a:rPr lang="en-US" u="sng" err="1"/>
              <a:t>ROPGadget</a:t>
            </a:r>
            <a:r>
              <a:rPr lang="en-US" u="sng"/>
              <a:t> </a:t>
            </a:r>
            <a:r>
              <a:rPr lang="en-US"/>
              <a:t>to develop the exploit.</a:t>
            </a:r>
          </a:p>
          <a:p>
            <a:pPr marL="285750" indent="-285750">
              <a:spcBef>
                <a:spcPct val="20000"/>
              </a:spcBef>
              <a:spcAft>
                <a:spcPts val="600"/>
              </a:spcAft>
              <a:buFont typeface="Arial"/>
              <a:buChar char="•"/>
            </a:pPr>
            <a:r>
              <a:rPr lang="en-US">
                <a:cs typeface="Calibri"/>
              </a:rPr>
              <a:t>We are interested in pop </a:t>
            </a:r>
            <a:r>
              <a:rPr lang="en-US" err="1">
                <a:cs typeface="Calibri"/>
              </a:rPr>
              <a:t>rdi</a:t>
            </a:r>
            <a:r>
              <a:rPr lang="en-US">
                <a:cs typeface="Calibri"/>
              </a:rPr>
              <a:t>, ret and ret gadgets</a:t>
            </a:r>
          </a:p>
          <a:p>
            <a:pPr marL="285750" indent="-285750">
              <a:spcBef>
                <a:spcPct val="20000"/>
              </a:spcBef>
              <a:spcAft>
                <a:spcPts val="600"/>
              </a:spcAft>
              <a:buFont typeface="Arial"/>
              <a:buChar char="•"/>
            </a:pPr>
            <a:r>
              <a:rPr lang="en-US">
                <a:cs typeface="Calibri"/>
              </a:rPr>
              <a:t>This is because in x86_64 calling convention </a:t>
            </a:r>
            <a:r>
              <a:rPr lang="en-US" err="1">
                <a:cs typeface="Calibri"/>
              </a:rPr>
              <a:t>rdi</a:t>
            </a:r>
            <a:r>
              <a:rPr lang="en-US">
                <a:cs typeface="Calibri"/>
              </a:rPr>
              <a:t> is used for the first argument</a:t>
            </a:r>
          </a:p>
          <a:p>
            <a:pPr marL="285750" indent="-285750">
              <a:spcBef>
                <a:spcPct val="20000"/>
              </a:spcBef>
              <a:spcAft>
                <a:spcPts val="600"/>
              </a:spcAft>
              <a:buFont typeface="Arial"/>
              <a:buChar char="•"/>
            </a:pPr>
            <a:endParaRPr lang="en-US">
              <a:cs typeface="Calibri"/>
            </a:endParaRPr>
          </a:p>
          <a:p>
            <a:pPr marL="285750" indent="-285750">
              <a:spcBef>
                <a:spcPct val="20000"/>
              </a:spcBef>
              <a:spcAft>
                <a:spcPts val="600"/>
              </a:spcAft>
              <a:buFont typeface="Arial"/>
              <a:buChar char="•"/>
            </a:pPr>
            <a:endParaRPr lang="en-US"/>
          </a:p>
          <a:p>
            <a:pPr marL="171450" indent="-171450">
              <a:spcBef>
                <a:spcPct val="20000"/>
              </a:spcBef>
              <a:spcAft>
                <a:spcPts val="600"/>
              </a:spcAft>
              <a:buFont typeface="Arial"/>
              <a:buChar char="•"/>
            </a:pPr>
            <a:r>
              <a:rPr lang="en-US"/>
              <a:t>We want "pop </a:t>
            </a:r>
            <a:r>
              <a:rPr lang="en-US" err="1"/>
              <a:t>rdi</a:t>
            </a:r>
            <a:r>
              <a:rPr lang="en-US"/>
              <a:t>" and "ret" gadgets</a:t>
            </a:r>
            <a:endParaRPr lang="en-US">
              <a:cs typeface="Calibri"/>
            </a:endParaRPr>
          </a:p>
          <a:p>
            <a:pPr marL="171450" indent="-171450">
              <a:spcBef>
                <a:spcPct val="20000"/>
              </a:spcBef>
              <a:spcAft>
                <a:spcPts val="600"/>
              </a:spcAft>
              <a:buFont typeface="Arial"/>
              <a:buChar char="•"/>
            </a:pPr>
            <a:r>
              <a:rPr lang="en-US"/>
              <a:t>"pop </a:t>
            </a:r>
            <a:r>
              <a:rPr lang="en-US" err="1"/>
              <a:t>rdi</a:t>
            </a:r>
            <a:r>
              <a:rPr lang="en-US"/>
              <a:t>" will allow us to pop the value on the stack into </a:t>
            </a:r>
            <a:r>
              <a:rPr lang="en-US" err="1"/>
              <a:t>rdi</a:t>
            </a:r>
            <a:r>
              <a:rPr lang="en-US"/>
              <a:t> register</a:t>
            </a:r>
            <a:endParaRPr lang="en-US">
              <a:cs typeface="Calibri"/>
            </a:endParaRPr>
          </a:p>
          <a:p>
            <a:pPr marL="171450" indent="-171450">
              <a:spcBef>
                <a:spcPct val="20000"/>
              </a:spcBef>
              <a:spcAft>
                <a:spcPts val="600"/>
              </a:spcAft>
              <a:buFont typeface="Arial"/>
              <a:buChar char="•"/>
            </a:pPr>
            <a:r>
              <a:rPr lang="en-US" err="1"/>
              <a:t>rdi</a:t>
            </a:r>
            <a:r>
              <a:rPr lang="en-US"/>
              <a:t> is used for first argument of the function call</a:t>
            </a:r>
            <a:endParaRPr lang="en-US">
              <a:cs typeface="Calibri"/>
            </a:endParaRPr>
          </a:p>
          <a:p>
            <a:pPr marL="285750" indent="-285750">
              <a:spcBef>
                <a:spcPct val="20000"/>
              </a:spcBef>
              <a:spcAft>
                <a:spcPts val="600"/>
              </a:spcAft>
              <a:buFont typeface="Arial"/>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24</a:t>
            </a:fld>
            <a:endParaRPr lang="en-US"/>
          </a:p>
        </p:txBody>
      </p:sp>
    </p:spTree>
    <p:extLst>
      <p:ext uri="{BB962C8B-B14F-4D97-AF65-F5344CB8AC3E}">
        <p14:creationId xmlns:p14="http://schemas.microsoft.com/office/powerpoint/2010/main" val="722550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Buffer Overflow can be used for the following MITRE Tactics:</a:t>
            </a:r>
          </a:p>
          <a:p>
            <a:pPr marL="171450" indent="-171450">
              <a:buFont typeface="Calibri"/>
              <a:buChar char="-"/>
            </a:pPr>
            <a:r>
              <a:rPr lang="en-US">
                <a:cs typeface="Calibri"/>
              </a:rPr>
              <a:t>Initial Access</a:t>
            </a:r>
          </a:p>
          <a:p>
            <a:pPr marL="171450" indent="-171450">
              <a:buFont typeface="Calibri"/>
              <a:buChar char="-"/>
            </a:pPr>
            <a:r>
              <a:rPr lang="en-US">
                <a:cs typeface="Calibri"/>
              </a:rPr>
              <a:t>Execution</a:t>
            </a:r>
          </a:p>
          <a:p>
            <a:pPr marL="171450" indent="-171450">
              <a:buFont typeface="Calibri"/>
              <a:buChar char="-"/>
            </a:pPr>
            <a:r>
              <a:rPr lang="en-US">
                <a:cs typeface="Calibri"/>
              </a:rPr>
              <a:t>Lateral Movement</a:t>
            </a:r>
          </a:p>
          <a:p>
            <a:pPr marL="171450" indent="-171450">
              <a:buFont typeface="Calibri"/>
              <a:buChar char="-"/>
            </a:pPr>
            <a:r>
              <a:rPr lang="en-US">
                <a:cs typeface="Calibri"/>
              </a:rPr>
              <a:t>Privilege Escalation</a:t>
            </a:r>
          </a:p>
        </p:txBody>
      </p:sp>
      <p:sp>
        <p:nvSpPr>
          <p:cNvPr id="4" name="Slide Number Placeholder 3"/>
          <p:cNvSpPr>
            <a:spLocks noGrp="1"/>
          </p:cNvSpPr>
          <p:nvPr>
            <p:ph type="sldNum" sz="quarter" idx="5"/>
          </p:nvPr>
        </p:nvSpPr>
        <p:spPr/>
        <p:txBody>
          <a:bodyPr/>
          <a:lstStyle/>
          <a:p>
            <a:fld id="{E3FA2388-27E1-4255-B3C5-FDD5E35C8C10}" type="slidenum">
              <a:rPr lang="en-US"/>
              <a:t>5</a:t>
            </a:fld>
            <a:endParaRPr lang="en-US"/>
          </a:p>
        </p:txBody>
      </p:sp>
    </p:spTree>
    <p:extLst>
      <p:ext uri="{BB962C8B-B14F-4D97-AF65-F5344CB8AC3E}">
        <p14:creationId xmlns:p14="http://schemas.microsoft.com/office/powerpoint/2010/main" val="547934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r>
              <a:rPr lang="en-US"/>
              <a:t>We also need to find a couple more items to make our ROP payload chain</a:t>
            </a:r>
          </a:p>
          <a:p>
            <a:pPr marL="171450" indent="-171450">
              <a:buFont typeface="Calibri"/>
              <a:buChar char="-"/>
            </a:pPr>
            <a:r>
              <a:rPr lang="en-US">
                <a:cs typeface="Calibri"/>
              </a:rPr>
              <a:t>The first item is the address of the main function in the binary</a:t>
            </a:r>
          </a:p>
          <a:p>
            <a:pPr marL="171450" indent="-171450">
              <a:buFont typeface="Calibri"/>
              <a:buChar char="-"/>
            </a:pPr>
            <a:r>
              <a:rPr lang="en-US">
                <a:cs typeface="Calibri"/>
              </a:rPr>
              <a:t>The second item is the address of the puts function in the binary and the puts function in the global offset table that will </a:t>
            </a:r>
          </a:p>
        </p:txBody>
      </p:sp>
      <p:sp>
        <p:nvSpPr>
          <p:cNvPr id="4" name="Slide Number Placeholder 3"/>
          <p:cNvSpPr>
            <a:spLocks noGrp="1"/>
          </p:cNvSpPr>
          <p:nvPr>
            <p:ph type="sldNum" sz="quarter" idx="5"/>
          </p:nvPr>
        </p:nvSpPr>
        <p:spPr/>
        <p:txBody>
          <a:bodyPr/>
          <a:lstStyle/>
          <a:p>
            <a:fld id="{E3FA2388-27E1-4255-B3C5-FDD5E35C8C10}" type="slidenum">
              <a:rPr lang="en-US"/>
              <a:t>25</a:t>
            </a:fld>
            <a:endParaRPr lang="en-US"/>
          </a:p>
        </p:txBody>
      </p:sp>
    </p:spTree>
    <p:extLst>
      <p:ext uri="{BB962C8B-B14F-4D97-AF65-F5344CB8AC3E}">
        <p14:creationId xmlns:p14="http://schemas.microsoft.com/office/powerpoint/2010/main" val="3869291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r>
              <a:rPr lang="en-US"/>
              <a:t>We also need to find a couple more items to make our ROP payload chain</a:t>
            </a:r>
          </a:p>
          <a:p>
            <a:pPr marL="171450" indent="-171450">
              <a:buFont typeface="Calibri"/>
              <a:buChar char="-"/>
            </a:pPr>
            <a:r>
              <a:rPr lang="en-US">
                <a:cs typeface="Calibri"/>
              </a:rPr>
              <a:t>The first item is the address of the main function in the binary</a:t>
            </a:r>
          </a:p>
          <a:p>
            <a:pPr marL="171450" indent="-171450">
              <a:buFont typeface="Calibri"/>
              <a:buChar char="-"/>
            </a:pPr>
            <a:r>
              <a:rPr lang="en-US">
                <a:cs typeface="Calibri"/>
              </a:rPr>
              <a:t>The second item is the address of the puts function in the binary and the puts function in the global offset table that will </a:t>
            </a:r>
          </a:p>
        </p:txBody>
      </p:sp>
      <p:sp>
        <p:nvSpPr>
          <p:cNvPr id="4" name="Slide Number Placeholder 3"/>
          <p:cNvSpPr>
            <a:spLocks noGrp="1"/>
          </p:cNvSpPr>
          <p:nvPr>
            <p:ph type="sldNum" sz="quarter" idx="5"/>
          </p:nvPr>
        </p:nvSpPr>
        <p:spPr/>
        <p:txBody>
          <a:bodyPr/>
          <a:lstStyle/>
          <a:p>
            <a:fld id="{E3FA2388-27E1-4255-B3C5-FDD5E35C8C10}" type="slidenum">
              <a:rPr lang="en-US"/>
              <a:t>26</a:t>
            </a:fld>
            <a:endParaRPr lang="en-US"/>
          </a:p>
        </p:txBody>
      </p:sp>
    </p:spTree>
    <p:extLst>
      <p:ext uri="{BB962C8B-B14F-4D97-AF65-F5344CB8AC3E}">
        <p14:creationId xmlns:p14="http://schemas.microsoft.com/office/powerpoint/2010/main" val="2592156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Because of ASLR, we can't reliably predict the </a:t>
            </a:r>
            <a:r>
              <a:rPr lang="en-US" err="1">
                <a:cs typeface="Calibri"/>
              </a:rPr>
              <a:t>libc</a:t>
            </a:r>
            <a:r>
              <a:rPr lang="en-US">
                <a:cs typeface="Calibri"/>
              </a:rPr>
              <a:t> function, therefore we need to leak the </a:t>
            </a:r>
            <a:r>
              <a:rPr lang="en-US" err="1">
                <a:cs typeface="Calibri"/>
              </a:rPr>
              <a:t>libc</a:t>
            </a:r>
            <a:r>
              <a:rPr lang="en-US">
                <a:cs typeface="Calibri"/>
              </a:rPr>
              <a:t> base address at the time of the binary is run.</a:t>
            </a:r>
          </a:p>
          <a:p>
            <a:pPr marL="171450" indent="-171450">
              <a:buFont typeface="Calibri"/>
              <a:buChar char="-"/>
            </a:pPr>
            <a:r>
              <a:rPr lang="en-US">
                <a:cs typeface="Calibri"/>
              </a:rPr>
              <a:t>We utilize the "puts" function instead of the binary to achieve this.</a:t>
            </a:r>
          </a:p>
          <a:p>
            <a:pPr marL="171450" indent="-171450">
              <a:buFont typeface="Calibri"/>
              <a:buChar char="-"/>
            </a:pPr>
            <a:r>
              <a:rPr lang="en-US">
                <a:cs typeface="Calibri"/>
              </a:rPr>
              <a:t>After JUNKJUNK, we get to control RIP</a:t>
            </a:r>
          </a:p>
          <a:p>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27</a:t>
            </a:fld>
            <a:endParaRPr lang="en-US"/>
          </a:p>
        </p:txBody>
      </p:sp>
    </p:spTree>
    <p:extLst>
      <p:ext uri="{BB962C8B-B14F-4D97-AF65-F5344CB8AC3E}">
        <p14:creationId xmlns:p14="http://schemas.microsoft.com/office/powerpoint/2010/main" val="2811701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Because of ASLR, we can't reliably predict the </a:t>
            </a:r>
            <a:r>
              <a:rPr lang="en-US" err="1">
                <a:cs typeface="Calibri"/>
              </a:rPr>
              <a:t>libc</a:t>
            </a:r>
            <a:r>
              <a:rPr lang="en-US">
                <a:cs typeface="Calibri"/>
              </a:rPr>
              <a:t> function, therefore we need to leak the </a:t>
            </a:r>
            <a:r>
              <a:rPr lang="en-US" err="1">
                <a:cs typeface="Calibri"/>
              </a:rPr>
              <a:t>libc</a:t>
            </a:r>
            <a:r>
              <a:rPr lang="en-US">
                <a:cs typeface="Calibri"/>
              </a:rPr>
              <a:t> base address at the time of the binary is run.</a:t>
            </a:r>
          </a:p>
          <a:p>
            <a:pPr marL="171450" indent="-171450">
              <a:buFont typeface="Calibri"/>
              <a:buChar char="-"/>
            </a:pPr>
            <a:r>
              <a:rPr lang="en-US">
                <a:cs typeface="Calibri"/>
              </a:rPr>
              <a:t>We utilize the "puts" function instead of the binary to achieve this.</a:t>
            </a:r>
          </a:p>
          <a:p>
            <a:pPr marL="171450" indent="-171450">
              <a:buFont typeface="Calibri"/>
              <a:buChar char="-"/>
            </a:pPr>
            <a:r>
              <a:rPr lang="en-US">
                <a:cs typeface="Calibri"/>
              </a:rPr>
              <a:t>After JUNKJUNK, we get to control RIP</a:t>
            </a:r>
          </a:p>
          <a:p>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28</a:t>
            </a:fld>
            <a:endParaRPr lang="en-US"/>
          </a:p>
        </p:txBody>
      </p:sp>
    </p:spTree>
    <p:extLst>
      <p:ext uri="{BB962C8B-B14F-4D97-AF65-F5344CB8AC3E}">
        <p14:creationId xmlns:p14="http://schemas.microsoft.com/office/powerpoint/2010/main" val="3635749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Because of ASLR, we can't reliably predict the </a:t>
            </a:r>
            <a:r>
              <a:rPr lang="en-US" err="1">
                <a:cs typeface="Calibri"/>
              </a:rPr>
              <a:t>libc</a:t>
            </a:r>
            <a:r>
              <a:rPr lang="en-US">
                <a:cs typeface="Calibri"/>
              </a:rPr>
              <a:t> function, therefore we need to leak the </a:t>
            </a:r>
            <a:r>
              <a:rPr lang="en-US" err="1">
                <a:cs typeface="Calibri"/>
              </a:rPr>
              <a:t>libc</a:t>
            </a:r>
            <a:r>
              <a:rPr lang="en-US">
                <a:cs typeface="Calibri"/>
              </a:rPr>
              <a:t> base address at the time of the binary is run.</a:t>
            </a:r>
          </a:p>
          <a:p>
            <a:pPr marL="171450" indent="-171450">
              <a:buFont typeface="Calibri"/>
              <a:buChar char="-"/>
            </a:pPr>
            <a:r>
              <a:rPr lang="en-US">
                <a:cs typeface="Calibri"/>
              </a:rPr>
              <a:t>We utilize the "puts" function instead of the binary to achieve this.</a:t>
            </a:r>
          </a:p>
          <a:p>
            <a:pPr marL="171450" indent="-171450">
              <a:buFont typeface="Calibri"/>
              <a:buChar char="-"/>
            </a:pPr>
            <a:r>
              <a:rPr lang="en-US">
                <a:cs typeface="Calibri"/>
              </a:rPr>
              <a:t>After JUNKJUNK, we get to control RIP</a:t>
            </a:r>
          </a:p>
          <a:p>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29</a:t>
            </a:fld>
            <a:endParaRPr lang="en-US"/>
          </a:p>
        </p:txBody>
      </p:sp>
    </p:spTree>
    <p:extLst>
      <p:ext uri="{BB962C8B-B14F-4D97-AF65-F5344CB8AC3E}">
        <p14:creationId xmlns:p14="http://schemas.microsoft.com/office/powerpoint/2010/main" val="345606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Because of ASLR, we can't reliably predict the </a:t>
            </a:r>
            <a:r>
              <a:rPr lang="en-US" err="1">
                <a:cs typeface="Calibri"/>
              </a:rPr>
              <a:t>libc</a:t>
            </a:r>
            <a:r>
              <a:rPr lang="en-US">
                <a:cs typeface="Calibri"/>
              </a:rPr>
              <a:t> function, therefore we need to leak the </a:t>
            </a:r>
            <a:r>
              <a:rPr lang="en-US" err="1">
                <a:cs typeface="Calibri"/>
              </a:rPr>
              <a:t>libc</a:t>
            </a:r>
            <a:r>
              <a:rPr lang="en-US">
                <a:cs typeface="Calibri"/>
              </a:rPr>
              <a:t> base address at the time of the binary is run.</a:t>
            </a:r>
          </a:p>
          <a:p>
            <a:pPr marL="171450" indent="-171450">
              <a:buFont typeface="Calibri"/>
              <a:buChar char="-"/>
            </a:pPr>
            <a:r>
              <a:rPr lang="en-US">
                <a:cs typeface="Calibri"/>
              </a:rPr>
              <a:t>We utilize the "puts" function instead of the binary to achieve this.</a:t>
            </a:r>
          </a:p>
          <a:p>
            <a:pPr marL="171450" indent="-171450">
              <a:buFont typeface="Calibri"/>
              <a:buChar char="-"/>
            </a:pPr>
            <a:r>
              <a:rPr lang="en-US">
                <a:cs typeface="Calibri"/>
              </a:rPr>
              <a:t>After JUNKJUNK, we get to control RIP</a:t>
            </a:r>
          </a:p>
          <a:p>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30</a:t>
            </a:fld>
            <a:endParaRPr lang="en-US"/>
          </a:p>
        </p:txBody>
      </p:sp>
    </p:spTree>
    <p:extLst>
      <p:ext uri="{BB962C8B-B14F-4D97-AF65-F5344CB8AC3E}">
        <p14:creationId xmlns:p14="http://schemas.microsoft.com/office/powerpoint/2010/main" val="2260161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After executing </a:t>
            </a:r>
            <a:r>
              <a:rPr lang="en-US" err="1">
                <a:cs typeface="Calibri"/>
              </a:rPr>
              <a:t>puts_plts</a:t>
            </a:r>
            <a:r>
              <a:rPr lang="en-US">
                <a:cs typeface="Calibri"/>
              </a:rPr>
              <a:t>, it will print the address of the puts function inside the </a:t>
            </a:r>
            <a:r>
              <a:rPr lang="en-US" err="1">
                <a:cs typeface="Calibri"/>
              </a:rPr>
              <a:t>libc</a:t>
            </a:r>
            <a:r>
              <a:rPr lang="en-US">
                <a:cs typeface="Calibri"/>
              </a:rPr>
              <a:t> at the time of execution. </a:t>
            </a:r>
          </a:p>
        </p:txBody>
      </p:sp>
      <p:sp>
        <p:nvSpPr>
          <p:cNvPr id="4" name="Slide Number Placeholder 3"/>
          <p:cNvSpPr>
            <a:spLocks noGrp="1"/>
          </p:cNvSpPr>
          <p:nvPr>
            <p:ph type="sldNum" sz="quarter" idx="5"/>
          </p:nvPr>
        </p:nvSpPr>
        <p:spPr/>
        <p:txBody>
          <a:bodyPr/>
          <a:lstStyle/>
          <a:p>
            <a:fld id="{E3FA2388-27E1-4255-B3C5-FDD5E35C8C10}" type="slidenum">
              <a:rPr lang="en-US"/>
              <a:t>31</a:t>
            </a:fld>
            <a:endParaRPr lang="en-US"/>
          </a:p>
        </p:txBody>
      </p:sp>
    </p:spTree>
    <p:extLst>
      <p:ext uri="{BB962C8B-B14F-4D97-AF65-F5344CB8AC3E}">
        <p14:creationId xmlns:p14="http://schemas.microsoft.com/office/powerpoint/2010/main" val="4144192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We run the "ret" gadget to line up the stack again</a:t>
            </a:r>
          </a:p>
        </p:txBody>
      </p:sp>
      <p:sp>
        <p:nvSpPr>
          <p:cNvPr id="4" name="Slide Number Placeholder 3"/>
          <p:cNvSpPr>
            <a:spLocks noGrp="1"/>
          </p:cNvSpPr>
          <p:nvPr>
            <p:ph type="sldNum" sz="quarter" idx="5"/>
          </p:nvPr>
        </p:nvSpPr>
        <p:spPr/>
        <p:txBody>
          <a:bodyPr/>
          <a:lstStyle/>
          <a:p>
            <a:fld id="{E3FA2388-27E1-4255-B3C5-FDD5E35C8C10}" type="slidenum">
              <a:rPr lang="en-US"/>
              <a:t>32</a:t>
            </a:fld>
            <a:endParaRPr lang="en-US"/>
          </a:p>
        </p:txBody>
      </p:sp>
    </p:spTree>
    <p:extLst>
      <p:ext uri="{BB962C8B-B14F-4D97-AF65-F5344CB8AC3E}">
        <p14:creationId xmlns:p14="http://schemas.microsoft.com/office/powerpoint/2010/main" val="1269721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33</a:t>
            </a:fld>
            <a:endParaRPr lang="en-US"/>
          </a:p>
        </p:txBody>
      </p:sp>
    </p:spTree>
    <p:extLst>
      <p:ext uri="{BB962C8B-B14F-4D97-AF65-F5344CB8AC3E}">
        <p14:creationId xmlns:p14="http://schemas.microsoft.com/office/powerpoint/2010/main" val="1417690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34</a:t>
            </a:fld>
            <a:endParaRPr lang="en-US"/>
          </a:p>
        </p:txBody>
      </p:sp>
    </p:spTree>
    <p:extLst>
      <p:ext uri="{BB962C8B-B14F-4D97-AF65-F5344CB8AC3E}">
        <p14:creationId xmlns:p14="http://schemas.microsoft.com/office/powerpoint/2010/main" val="847824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Buffer overflow occurs when the user can put more data than what the program intended to. </a:t>
            </a:r>
            <a:endParaRPr lang="en-US"/>
          </a:p>
          <a:p>
            <a:pPr marL="171450" indent="-171450">
              <a:spcBef>
                <a:spcPct val="20000"/>
              </a:spcBef>
              <a:spcAft>
                <a:spcPts val="600"/>
              </a:spcAft>
              <a:buFont typeface="Calibri,Sans-Serif"/>
              <a:buChar char="-"/>
            </a:pPr>
            <a:r>
              <a:rPr lang="en-US"/>
              <a:t>Writing data outside of the intended buffer can corrupt data, crash the program, or cause the execution of malicious code.</a:t>
            </a:r>
          </a:p>
        </p:txBody>
      </p:sp>
      <p:sp>
        <p:nvSpPr>
          <p:cNvPr id="4" name="Slide Number Placeholder 3"/>
          <p:cNvSpPr>
            <a:spLocks noGrp="1"/>
          </p:cNvSpPr>
          <p:nvPr>
            <p:ph type="sldNum" sz="quarter" idx="5"/>
          </p:nvPr>
        </p:nvSpPr>
        <p:spPr/>
        <p:txBody>
          <a:bodyPr/>
          <a:lstStyle/>
          <a:p>
            <a:fld id="{E3FA2388-27E1-4255-B3C5-FDD5E35C8C10}" type="slidenum">
              <a:rPr lang="en-US"/>
              <a:t>6</a:t>
            </a:fld>
            <a:endParaRPr lang="en-US"/>
          </a:p>
        </p:txBody>
      </p:sp>
    </p:spTree>
    <p:extLst>
      <p:ext uri="{BB962C8B-B14F-4D97-AF65-F5344CB8AC3E}">
        <p14:creationId xmlns:p14="http://schemas.microsoft.com/office/powerpoint/2010/main" val="1322982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35</a:t>
            </a:fld>
            <a:endParaRPr lang="en-US"/>
          </a:p>
        </p:txBody>
      </p:sp>
    </p:spTree>
    <p:extLst>
      <p:ext uri="{BB962C8B-B14F-4D97-AF65-F5344CB8AC3E}">
        <p14:creationId xmlns:p14="http://schemas.microsoft.com/office/powerpoint/2010/main" val="2542596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36</a:t>
            </a:fld>
            <a:endParaRPr lang="en-US"/>
          </a:p>
        </p:txBody>
      </p:sp>
    </p:spTree>
    <p:extLst>
      <p:ext uri="{BB962C8B-B14F-4D97-AF65-F5344CB8AC3E}">
        <p14:creationId xmlns:p14="http://schemas.microsoft.com/office/powerpoint/2010/main" val="339187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37</a:t>
            </a:fld>
            <a:endParaRPr lang="en-US"/>
          </a:p>
        </p:txBody>
      </p:sp>
    </p:spTree>
    <p:extLst>
      <p:ext uri="{BB962C8B-B14F-4D97-AF65-F5344CB8AC3E}">
        <p14:creationId xmlns:p14="http://schemas.microsoft.com/office/powerpoint/2010/main" val="2546481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38</a:t>
            </a:fld>
            <a:endParaRPr lang="en-US"/>
          </a:p>
        </p:txBody>
      </p:sp>
    </p:spTree>
    <p:extLst>
      <p:ext uri="{BB962C8B-B14F-4D97-AF65-F5344CB8AC3E}">
        <p14:creationId xmlns:p14="http://schemas.microsoft.com/office/powerpoint/2010/main" val="3695319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39</a:t>
            </a:fld>
            <a:endParaRPr lang="en-US"/>
          </a:p>
        </p:txBody>
      </p:sp>
    </p:spTree>
    <p:extLst>
      <p:ext uri="{BB962C8B-B14F-4D97-AF65-F5344CB8AC3E}">
        <p14:creationId xmlns:p14="http://schemas.microsoft.com/office/powerpoint/2010/main" val="2970811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40</a:t>
            </a:fld>
            <a:endParaRPr lang="en-US"/>
          </a:p>
        </p:txBody>
      </p:sp>
    </p:spTree>
    <p:extLst>
      <p:ext uri="{BB962C8B-B14F-4D97-AF65-F5344CB8AC3E}">
        <p14:creationId xmlns:p14="http://schemas.microsoft.com/office/powerpoint/2010/main" val="78857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err="1">
                <a:cs typeface="Calibri"/>
              </a:rPr>
              <a:t>pwntools</a:t>
            </a:r>
            <a:r>
              <a:rPr lang="en-US">
                <a:cs typeface="Calibri"/>
              </a:rPr>
              <a:t> function ELF, we can get the offset of the </a:t>
            </a:r>
            <a:r>
              <a:rPr lang="en-US" err="1">
                <a:cs typeface="Calibri"/>
              </a:rPr>
              <a:t>libc</a:t>
            </a:r>
            <a:r>
              <a:rPr lang="en-US">
                <a:cs typeface="Calibri"/>
              </a:rPr>
              <a:t> symbols.</a:t>
            </a:r>
          </a:p>
          <a:p>
            <a:endParaRPr lang="en-US">
              <a:cs typeface="Calibri"/>
            </a:endParaRPr>
          </a:p>
          <a:p>
            <a:r>
              <a:rPr lang="en-US">
                <a:cs typeface="Calibri"/>
              </a:rPr>
              <a:t>Once we have the </a:t>
            </a:r>
            <a:r>
              <a:rPr lang="en-US" err="1">
                <a:cs typeface="Calibri"/>
              </a:rPr>
              <a:t>libc_base</a:t>
            </a:r>
            <a:r>
              <a:rPr lang="en-US">
                <a:cs typeface="Calibri"/>
              </a:rPr>
              <a:t> address, we can calculate where the "system" function is along with "</a:t>
            </a:r>
            <a:r>
              <a:rPr lang="en-US" err="1">
                <a:cs typeface="Calibri"/>
              </a:rPr>
              <a:t>sh</a:t>
            </a:r>
            <a:r>
              <a:rPr lang="en-US">
                <a:cs typeface="Calibri"/>
              </a:rPr>
              <a:t>" string inside </a:t>
            </a:r>
            <a:r>
              <a:rPr lang="en-US" err="1">
                <a:cs typeface="Calibri"/>
              </a:rPr>
              <a:t>libc</a:t>
            </a:r>
            <a:r>
              <a:rPr lang="en-US">
                <a:cs typeface="Calibri"/>
              </a:rPr>
              <a:t>.</a:t>
            </a:r>
          </a:p>
        </p:txBody>
      </p:sp>
      <p:sp>
        <p:nvSpPr>
          <p:cNvPr id="4" name="Slide Number Placeholder 3"/>
          <p:cNvSpPr>
            <a:spLocks noGrp="1"/>
          </p:cNvSpPr>
          <p:nvPr>
            <p:ph type="sldNum" sz="quarter" idx="5"/>
          </p:nvPr>
        </p:nvSpPr>
        <p:spPr/>
        <p:txBody>
          <a:bodyPr/>
          <a:lstStyle/>
          <a:p>
            <a:fld id="{E3FA2388-27E1-4255-B3C5-FDD5E35C8C10}" type="slidenum">
              <a:rPr lang="en-US"/>
              <a:t>41</a:t>
            </a:fld>
            <a:endParaRPr lang="en-US"/>
          </a:p>
        </p:txBody>
      </p:sp>
    </p:spTree>
    <p:extLst>
      <p:ext uri="{BB962C8B-B14F-4D97-AF65-F5344CB8AC3E}">
        <p14:creationId xmlns:p14="http://schemas.microsoft.com/office/powerpoint/2010/main" val="2631693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this demo, we achieved both Lateral Movement as well as Privilege Escalation.</a:t>
            </a:r>
          </a:p>
        </p:txBody>
      </p:sp>
      <p:sp>
        <p:nvSpPr>
          <p:cNvPr id="4" name="Slide Number Placeholder 3"/>
          <p:cNvSpPr>
            <a:spLocks noGrp="1"/>
          </p:cNvSpPr>
          <p:nvPr>
            <p:ph type="sldNum" sz="quarter" idx="5"/>
          </p:nvPr>
        </p:nvSpPr>
        <p:spPr/>
        <p:txBody>
          <a:bodyPr/>
          <a:lstStyle/>
          <a:p>
            <a:fld id="{E3FA2388-27E1-4255-B3C5-FDD5E35C8C10}" type="slidenum">
              <a:rPr lang="en-US"/>
              <a:t>43</a:t>
            </a:fld>
            <a:endParaRPr lang="en-US"/>
          </a:p>
        </p:txBody>
      </p:sp>
    </p:spTree>
    <p:extLst>
      <p:ext uri="{BB962C8B-B14F-4D97-AF65-F5344CB8AC3E}">
        <p14:creationId xmlns:p14="http://schemas.microsoft.com/office/powerpoint/2010/main" val="1906636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talk about why its important to patch and keep things updated. Especially, IOT and </a:t>
            </a:r>
            <a:r>
              <a:rPr lang="en-US" err="1">
                <a:cs typeface="Calibri"/>
              </a:rPr>
              <a:t>applicanes</a:t>
            </a:r>
            <a:r>
              <a:rPr lang="en-US">
                <a:cs typeface="Calibri"/>
              </a:rPr>
              <a:t> (cameras, firewalls, printers, etc.). Everyone has them but not everyone has them on a patch schedule.</a:t>
            </a:r>
          </a:p>
          <a:p>
            <a:pPr marL="171450" indent="-171450">
              <a:buFont typeface="Arial"/>
              <a:buChar char="•"/>
            </a:pPr>
            <a:r>
              <a:rPr lang="en-US">
                <a:cs typeface="Calibri"/>
              </a:rPr>
              <a:t>Keep an eye on vendor advisories for products in your environment. Make it harder for hackers to </a:t>
            </a:r>
            <a:r>
              <a:rPr lang="en-US" err="1">
                <a:cs typeface="Calibri"/>
              </a:rPr>
              <a:t>pwn</a:t>
            </a:r>
            <a:r>
              <a:rPr lang="en-US">
                <a:cs typeface="Calibri"/>
              </a:rPr>
              <a:t> your systems</a:t>
            </a:r>
          </a:p>
          <a:p>
            <a:pPr marL="171450" indent="-171450">
              <a:buFont typeface="Arial"/>
              <a:buChar char="•"/>
            </a:pPr>
            <a:r>
              <a:rPr lang="en-US">
                <a:cs typeface="Calibri"/>
              </a:rPr>
              <a:t>Scan your environment for out of date software and systems</a:t>
            </a:r>
          </a:p>
          <a:p>
            <a:pPr marL="171450" indent="-171450">
              <a:buFont typeface="Arial"/>
              <a:buChar char="•"/>
            </a:pPr>
            <a:r>
              <a:rPr lang="en-US">
                <a:cs typeface="Calibri"/>
              </a:rPr>
              <a:t>Make this "action item" section as strong as possible</a:t>
            </a: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E3FA2388-27E1-4255-B3C5-FDD5E35C8C10}" type="slidenum">
              <a:rPr lang="en-US"/>
              <a:t>44</a:t>
            </a:fld>
            <a:endParaRPr lang="en-US"/>
          </a:p>
        </p:txBody>
      </p:sp>
    </p:spTree>
    <p:extLst>
      <p:ext uri="{BB962C8B-B14F-4D97-AF65-F5344CB8AC3E}">
        <p14:creationId xmlns:p14="http://schemas.microsoft.com/office/powerpoint/2010/main" val="859612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Here's a simplified example on how the memory works. Within the memory we have the Heap and the Stack. </a:t>
            </a:r>
          </a:p>
          <a:p>
            <a:r>
              <a:rPr lang="en-US">
                <a:ea typeface="Calibri"/>
                <a:cs typeface="Calibri"/>
              </a:rPr>
              <a:t>The Heap grows from low memory address to high memory address. Whereas the Stack grows from high memory address to low memory address. </a:t>
            </a:r>
          </a:p>
          <a:p>
            <a:r>
              <a:rPr lang="en-US">
                <a:ea typeface="Calibri"/>
                <a:cs typeface="Calibri"/>
              </a:rPr>
              <a:t>There are two operations that we will focus on in this presentation: pop and push.</a:t>
            </a:r>
          </a:p>
        </p:txBody>
      </p:sp>
      <p:sp>
        <p:nvSpPr>
          <p:cNvPr id="4" name="Slide Number Placeholder 3"/>
          <p:cNvSpPr>
            <a:spLocks noGrp="1"/>
          </p:cNvSpPr>
          <p:nvPr>
            <p:ph type="sldNum" sz="quarter" idx="5"/>
          </p:nvPr>
        </p:nvSpPr>
        <p:spPr/>
        <p:txBody>
          <a:bodyPr/>
          <a:lstStyle/>
          <a:p>
            <a:fld id="{E3FA2388-27E1-4255-B3C5-FDD5E35C8C10}" type="slidenum">
              <a:rPr lang="en-US"/>
              <a:t>7</a:t>
            </a:fld>
            <a:endParaRPr lang="en-US"/>
          </a:p>
        </p:txBody>
      </p:sp>
    </p:spTree>
    <p:extLst>
      <p:ext uri="{BB962C8B-B14F-4D97-AF65-F5344CB8AC3E}">
        <p14:creationId xmlns:p14="http://schemas.microsoft.com/office/powerpoint/2010/main" val="4031662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are the general and special purpose CPU registers in X86 computer.</a:t>
            </a:r>
          </a:p>
        </p:txBody>
      </p:sp>
      <p:sp>
        <p:nvSpPr>
          <p:cNvPr id="4" name="Slide Number Placeholder 3"/>
          <p:cNvSpPr>
            <a:spLocks noGrp="1"/>
          </p:cNvSpPr>
          <p:nvPr>
            <p:ph type="sldNum" sz="quarter" idx="5"/>
          </p:nvPr>
        </p:nvSpPr>
        <p:spPr/>
        <p:txBody>
          <a:bodyPr/>
          <a:lstStyle/>
          <a:p>
            <a:fld id="{E3FA2388-27E1-4255-B3C5-FDD5E35C8C10}" type="slidenum">
              <a:rPr lang="en-US"/>
              <a:t>8</a:t>
            </a:fld>
            <a:endParaRPr lang="en-US"/>
          </a:p>
        </p:txBody>
      </p:sp>
    </p:spTree>
    <p:extLst>
      <p:ext uri="{BB962C8B-B14F-4D97-AF65-F5344CB8AC3E}">
        <p14:creationId xmlns:p14="http://schemas.microsoft.com/office/powerpoint/2010/main" val="2675923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are the general and special purpose CPU registers in X86 computer.</a:t>
            </a:r>
          </a:p>
        </p:txBody>
      </p:sp>
      <p:sp>
        <p:nvSpPr>
          <p:cNvPr id="4" name="Slide Number Placeholder 3"/>
          <p:cNvSpPr>
            <a:spLocks noGrp="1"/>
          </p:cNvSpPr>
          <p:nvPr>
            <p:ph type="sldNum" sz="quarter" idx="5"/>
          </p:nvPr>
        </p:nvSpPr>
        <p:spPr/>
        <p:txBody>
          <a:bodyPr/>
          <a:lstStyle/>
          <a:p>
            <a:fld id="{E3FA2388-27E1-4255-B3C5-FDD5E35C8C10}" type="slidenum">
              <a:rPr lang="en-US"/>
              <a:t>9</a:t>
            </a:fld>
            <a:endParaRPr lang="en-US"/>
          </a:p>
        </p:txBody>
      </p:sp>
    </p:spTree>
    <p:extLst>
      <p:ext uri="{BB962C8B-B14F-4D97-AF65-F5344CB8AC3E}">
        <p14:creationId xmlns:p14="http://schemas.microsoft.com/office/powerpoint/2010/main" val="722905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are the general and special purpose CPU registers in X86 computer.</a:t>
            </a:r>
          </a:p>
        </p:txBody>
      </p:sp>
      <p:sp>
        <p:nvSpPr>
          <p:cNvPr id="4" name="Slide Number Placeholder 3"/>
          <p:cNvSpPr>
            <a:spLocks noGrp="1"/>
          </p:cNvSpPr>
          <p:nvPr>
            <p:ph type="sldNum" sz="quarter" idx="5"/>
          </p:nvPr>
        </p:nvSpPr>
        <p:spPr/>
        <p:txBody>
          <a:bodyPr/>
          <a:lstStyle/>
          <a:p>
            <a:fld id="{E3FA2388-27E1-4255-B3C5-FDD5E35C8C10}" type="slidenum">
              <a:rPr lang="en-US"/>
              <a:t>10</a:t>
            </a:fld>
            <a:endParaRPr lang="en-US"/>
          </a:p>
        </p:txBody>
      </p:sp>
    </p:spTree>
    <p:extLst>
      <p:ext uri="{BB962C8B-B14F-4D97-AF65-F5344CB8AC3E}">
        <p14:creationId xmlns:p14="http://schemas.microsoft.com/office/powerpoint/2010/main" val="383239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are the general and special purpose CPU registers in X86 computer.</a:t>
            </a:r>
          </a:p>
        </p:txBody>
      </p:sp>
      <p:sp>
        <p:nvSpPr>
          <p:cNvPr id="4" name="Slide Number Placeholder 3"/>
          <p:cNvSpPr>
            <a:spLocks noGrp="1"/>
          </p:cNvSpPr>
          <p:nvPr>
            <p:ph type="sldNum" sz="quarter" idx="5"/>
          </p:nvPr>
        </p:nvSpPr>
        <p:spPr/>
        <p:txBody>
          <a:bodyPr/>
          <a:lstStyle/>
          <a:p>
            <a:fld id="{E3FA2388-27E1-4255-B3C5-FDD5E35C8C10}" type="slidenum">
              <a:rPr lang="en-US"/>
              <a:t>11</a:t>
            </a:fld>
            <a:endParaRPr lang="en-US"/>
          </a:p>
        </p:txBody>
      </p:sp>
    </p:spTree>
    <p:extLst>
      <p:ext uri="{BB962C8B-B14F-4D97-AF65-F5344CB8AC3E}">
        <p14:creationId xmlns:p14="http://schemas.microsoft.com/office/powerpoint/2010/main" val="76709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are the general and special purpose CPU registers in X86 computer.</a:t>
            </a:r>
          </a:p>
        </p:txBody>
      </p:sp>
      <p:sp>
        <p:nvSpPr>
          <p:cNvPr id="4" name="Slide Number Placeholder 3"/>
          <p:cNvSpPr>
            <a:spLocks noGrp="1"/>
          </p:cNvSpPr>
          <p:nvPr>
            <p:ph type="sldNum" sz="quarter" idx="5"/>
          </p:nvPr>
        </p:nvSpPr>
        <p:spPr/>
        <p:txBody>
          <a:bodyPr/>
          <a:lstStyle/>
          <a:p>
            <a:fld id="{E3FA2388-27E1-4255-B3C5-FDD5E35C8C10}" type="slidenum">
              <a:rPr lang="en-US"/>
              <a:t>12</a:t>
            </a:fld>
            <a:endParaRPr lang="en-US"/>
          </a:p>
        </p:txBody>
      </p:sp>
    </p:spTree>
    <p:extLst>
      <p:ext uri="{BB962C8B-B14F-4D97-AF65-F5344CB8AC3E}">
        <p14:creationId xmlns:p14="http://schemas.microsoft.com/office/powerpoint/2010/main" val="2074123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8093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6417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530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5892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7807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7913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0571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612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0668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BFA754-D5C3-4E66-96A6-867B257F58DC}" type="datetimeFigureOut">
              <a:rPr lang="en-US" dirty="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1258582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9018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247194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1559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519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3676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5028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01983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5/15/2023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98331069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mailto:%3cputs@GLIBC_2.2.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www.intel.com/content/dam/develop/external/us/en/documents/introduction-to-x64-assembly-181178.pdf" TargetMode="External"/><Relationship Id="rId13" Type="http://schemas.openxmlformats.org/officeDocument/2006/relationships/hyperlink" Target="https://github.com/JonathanSalwan/ROPgadget" TargetMode="External"/><Relationship Id="rId3" Type="http://schemas.openxmlformats.org/officeDocument/2006/relationships/hyperlink" Target="https://attack.mitre.org/" TargetMode="External"/><Relationship Id="rId7" Type="http://schemas.openxmlformats.org/officeDocument/2006/relationships/hyperlink" Target="https://axcheron.github.io/linux-shellcode-101-from-hell-to-shell/" TargetMode="External"/><Relationship Id="rId12" Type="http://schemas.openxmlformats.org/officeDocument/2006/relationships/hyperlink" Target="https://en.wikipedia.org/wiki/Return-oriented_programming"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adamdoupe.com/" TargetMode="External"/><Relationship Id="rId11" Type="http://schemas.openxmlformats.org/officeDocument/2006/relationships/hyperlink" Target="https://www.rapid7.com/blog/post/2019/02/19/stack-based-buffer-overflow-attacks-what-you-need-to-know/" TargetMode="External"/><Relationship Id="rId5" Type="http://schemas.openxmlformats.org/officeDocument/2006/relationships/hyperlink" Target="https://owasp.org/www-community/vulnerabilities/Buffer_Overflow" TargetMode="External"/><Relationship Id="rId10" Type="http://schemas.openxmlformats.org/officeDocument/2006/relationships/hyperlink" Target="https://stackoverflow.com/questions/2535989/what-are-the-calling-conventions-for-unix-linux-system-calls-and-user-space-f" TargetMode="External"/><Relationship Id="rId4" Type="http://schemas.openxmlformats.org/officeDocument/2006/relationships/hyperlink" Target="https://en.wikipedia.org/wiki/Buffer_overflow" TargetMode="External"/><Relationship Id="rId9" Type="http://schemas.openxmlformats.org/officeDocument/2006/relationships/hyperlink" Target="https://aaronbloomfield.github.io/pdr/book/x86-64bit-ccc-chapter.pdf"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vc48372/KrakenKon2022.git"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6E2E74-06CA-4173-B7B0-204D27B1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9" name="Rectangle 22">
            <a:extLst>
              <a:ext uri="{FF2B5EF4-FFF2-40B4-BE49-F238E27FC236}">
                <a16:creationId xmlns:a16="http://schemas.microsoft.com/office/drawing/2014/main" id="{6970E1C9-C9F9-481F-894F-6978A15CF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201" y="965200"/>
            <a:ext cx="10286108" cy="4927600"/>
          </a:xfrm>
          <a:prstGeom prst="rect">
            <a:avLst/>
          </a:prstGeom>
          <a:solidFill>
            <a:schemeClr val="bg1">
              <a:lumMod val="95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995FB36-9688-49FD-8F26-AD607176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347" y="1129284"/>
            <a:ext cx="9957816" cy="45994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67543" y="1588168"/>
            <a:ext cx="9149156" cy="2644719"/>
          </a:xfrm>
        </p:spPr>
        <p:txBody>
          <a:bodyPr anchor="ctr">
            <a:normAutofit/>
          </a:bodyPr>
          <a:lstStyle/>
          <a:p>
            <a:r>
              <a:rPr lang="en-US" sz="4800">
                <a:ea typeface="+mj-lt"/>
                <a:cs typeface="+mj-lt"/>
              </a:rPr>
              <a:t>A Modern Approach to </a:t>
            </a:r>
            <a:br>
              <a:rPr lang="en-US" sz="4800">
                <a:ea typeface="+mj-lt"/>
                <a:cs typeface="+mj-lt"/>
              </a:rPr>
            </a:br>
            <a:r>
              <a:rPr lang="en-US" sz="4800">
                <a:ea typeface="+mj-lt"/>
                <a:cs typeface="+mj-lt"/>
              </a:rPr>
              <a:t>Buffer Overflow Exploit </a:t>
            </a:r>
          </a:p>
        </p:txBody>
      </p:sp>
      <p:sp>
        <p:nvSpPr>
          <p:cNvPr id="3" name="Subtitle 2"/>
          <p:cNvSpPr>
            <a:spLocks noGrp="1"/>
          </p:cNvSpPr>
          <p:nvPr>
            <p:ph type="subTitle" idx="1"/>
          </p:nvPr>
        </p:nvSpPr>
        <p:spPr>
          <a:xfrm>
            <a:off x="1828801" y="4777740"/>
            <a:ext cx="8626640" cy="504682"/>
          </a:xfrm>
        </p:spPr>
        <p:txBody>
          <a:bodyPr vert="horz" lIns="68580" tIns="68580" rIns="68580" bIns="68580" rtlCol="0">
            <a:normAutofit/>
          </a:bodyPr>
          <a:lstStyle/>
          <a:p>
            <a:r>
              <a:rPr lang="en-US"/>
              <a:t>Author: Vu Coughlin</a:t>
            </a:r>
          </a:p>
        </p:txBody>
      </p:sp>
      <p:cxnSp>
        <p:nvCxnSpPr>
          <p:cNvPr id="27" name="Straight Connector 26">
            <a:extLst>
              <a:ext uri="{FF2B5EF4-FFF2-40B4-BE49-F238E27FC236}">
                <a16:creationId xmlns:a16="http://schemas.microsoft.com/office/drawing/2014/main" id="{DE8DFF79-735F-44E8-8B9C-D1F28BED79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600" y="4663440"/>
            <a:ext cx="1828800" cy="0"/>
          </a:xfrm>
          <a:prstGeom prst="line">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2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Linux Calling Convention</a:t>
            </a:r>
          </a:p>
        </p:txBody>
      </p:sp>
      <p:sp>
        <p:nvSpPr>
          <p:cNvPr id="9" name="Rectangle: Rounded Corners 8">
            <a:extLst>
              <a:ext uri="{FF2B5EF4-FFF2-40B4-BE49-F238E27FC236}">
                <a16:creationId xmlns:a16="http://schemas.microsoft.com/office/drawing/2014/main" id="{B001540C-A49E-8047-8D70-45176DCB6096}"/>
              </a:ext>
            </a:extLst>
          </p:cNvPr>
          <p:cNvSpPr/>
          <p:nvPr/>
        </p:nvSpPr>
        <p:spPr>
          <a:xfrm>
            <a:off x="1295081" y="1825404"/>
            <a:ext cx="3656246" cy="4203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ea typeface="+mn-lt"/>
                <a:cs typeface="+mn-lt"/>
              </a:rPr>
              <a:t>#include &lt;</a:t>
            </a:r>
            <a:r>
              <a:rPr lang="en-US" err="1">
                <a:solidFill>
                  <a:srgbClr val="000000"/>
                </a:solidFill>
                <a:ea typeface="+mn-lt"/>
                <a:cs typeface="+mn-lt"/>
              </a:rPr>
              <a:t>stdlib.h</a:t>
            </a:r>
            <a:r>
              <a:rPr lang="en-US">
                <a:solidFill>
                  <a:srgbClr val="000000"/>
                </a:solidFill>
                <a:ea typeface="+mn-lt"/>
                <a:cs typeface="+mn-lt"/>
              </a:rPr>
              <a:t>&gt;</a:t>
            </a:r>
            <a:endParaRPr lang="en-US"/>
          </a:p>
          <a:p>
            <a:r>
              <a:rPr lang="en-US">
                <a:solidFill>
                  <a:srgbClr val="000000"/>
                </a:solidFill>
                <a:ea typeface="+mn-lt"/>
                <a:cs typeface="+mn-lt"/>
              </a:rPr>
              <a:t>#include &lt;</a:t>
            </a:r>
            <a:r>
              <a:rPr lang="en-US" err="1">
                <a:solidFill>
                  <a:srgbClr val="000000"/>
                </a:solidFill>
                <a:ea typeface="+mn-lt"/>
                <a:cs typeface="+mn-lt"/>
              </a:rPr>
              <a:t>stdio.h</a:t>
            </a:r>
            <a:r>
              <a:rPr lang="en-US">
                <a:solidFill>
                  <a:srgbClr val="000000"/>
                </a:solidFill>
                <a:ea typeface="+mn-lt"/>
                <a:cs typeface="+mn-lt"/>
              </a:rPr>
              <a:t>&gt;</a:t>
            </a:r>
            <a:endParaRPr lang="en-US"/>
          </a:p>
          <a:p>
            <a:endParaRPr lang="en-US">
              <a:solidFill>
                <a:srgbClr val="000000"/>
              </a:solidFill>
              <a:ea typeface="+mn-lt"/>
              <a:cs typeface="+mn-lt"/>
            </a:endParaRPr>
          </a:p>
          <a:p>
            <a:r>
              <a:rPr lang="en-US">
                <a:solidFill>
                  <a:srgbClr val="000000"/>
                </a:solidFill>
                <a:ea typeface="+mn-lt"/>
                <a:cs typeface="+mn-lt"/>
              </a:rPr>
              <a:t>int callee(int a, int b, int c) {</a:t>
            </a:r>
            <a:endParaRPr lang="en-US"/>
          </a:p>
          <a:p>
            <a:r>
              <a:rPr lang="en-US">
                <a:solidFill>
                  <a:srgbClr val="000000"/>
                </a:solidFill>
                <a:ea typeface="+mn-lt"/>
                <a:cs typeface="+mn-lt"/>
              </a:rPr>
              <a:t>    return </a:t>
            </a:r>
            <a:r>
              <a:rPr lang="en-US" err="1">
                <a:solidFill>
                  <a:srgbClr val="000000"/>
                </a:solidFill>
                <a:ea typeface="+mn-lt"/>
                <a:cs typeface="+mn-lt"/>
              </a:rPr>
              <a:t>a+b+c</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p>
          <a:p>
            <a:r>
              <a:rPr lang="en-US">
                <a:solidFill>
                  <a:srgbClr val="000000"/>
                </a:solidFill>
                <a:ea typeface="+mn-lt"/>
                <a:cs typeface="+mn-lt"/>
              </a:rPr>
              <a:t>int main() {</a:t>
            </a:r>
            <a:endParaRPr lang="en-US"/>
          </a:p>
          <a:p>
            <a:r>
              <a:rPr lang="en-US">
                <a:solidFill>
                  <a:srgbClr val="000000"/>
                </a:solidFill>
                <a:ea typeface="+mn-lt"/>
                <a:cs typeface="+mn-lt"/>
              </a:rPr>
              <a:t>    int temp = callee(1,2,3);</a:t>
            </a:r>
            <a:endParaRPr lang="en-US"/>
          </a:p>
          <a:p>
            <a:r>
              <a:rPr lang="en-US">
                <a:solidFill>
                  <a:srgbClr val="000000"/>
                </a:solidFill>
                <a:ea typeface="+mn-lt"/>
                <a:cs typeface="+mn-lt"/>
              </a:rPr>
              <a:t>    </a:t>
            </a:r>
            <a:r>
              <a:rPr lang="en-US" err="1">
                <a:solidFill>
                  <a:srgbClr val="000000"/>
                </a:solidFill>
                <a:ea typeface="+mn-lt"/>
                <a:cs typeface="+mn-lt"/>
              </a:rPr>
              <a:t>printf</a:t>
            </a:r>
            <a:r>
              <a:rPr lang="en-US">
                <a:solidFill>
                  <a:srgbClr val="000000"/>
                </a:solidFill>
                <a:ea typeface="+mn-lt"/>
                <a:cs typeface="+mn-lt"/>
              </a:rPr>
              <a:t>("number: %d\</a:t>
            </a:r>
            <a:r>
              <a:rPr lang="en-US" err="1">
                <a:solidFill>
                  <a:srgbClr val="000000"/>
                </a:solidFill>
                <a:ea typeface="+mn-lt"/>
                <a:cs typeface="+mn-lt"/>
              </a:rPr>
              <a:t>n",temp</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solidFill>
                <a:schemeClr val="tx1"/>
              </a:solidFill>
              <a:ea typeface="+mn-lt"/>
              <a:cs typeface="+mn-lt"/>
            </a:endParaRPr>
          </a:p>
        </p:txBody>
      </p:sp>
      <p:sp>
        <p:nvSpPr>
          <p:cNvPr id="13" name="Rectangle: Rounded Corners 12">
            <a:extLst>
              <a:ext uri="{FF2B5EF4-FFF2-40B4-BE49-F238E27FC236}">
                <a16:creationId xmlns:a16="http://schemas.microsoft.com/office/drawing/2014/main" id="{35BD5FAF-D28E-7D15-106B-D0F3B0C81320}"/>
              </a:ext>
            </a:extLst>
          </p:cNvPr>
          <p:cNvSpPr/>
          <p:nvPr/>
        </p:nvSpPr>
        <p:spPr>
          <a:xfrm>
            <a:off x="5316625" y="1512420"/>
            <a:ext cx="6265003" cy="4738243"/>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lvl="1">
              <a:spcBef>
                <a:spcPct val="0"/>
              </a:spcBef>
            </a:pPr>
            <a:r>
              <a:rPr lang="en-US" sz="2400" b="1">
                <a:solidFill>
                  <a:srgbClr val="FF0000"/>
                </a:solidFill>
                <a:ea typeface="+mn-lt"/>
                <a:cs typeface="+mn-lt"/>
              </a:rPr>
              <a:t>main</a:t>
            </a:r>
            <a:r>
              <a:rPr lang="en-US" sz="2400" b="1">
                <a:solidFill>
                  <a:schemeClr val="tx1"/>
                </a:solidFill>
                <a:ea typeface="+mn-lt"/>
                <a:cs typeface="+mn-lt"/>
              </a:rPr>
              <a:t>:</a:t>
            </a:r>
            <a:endParaRPr lang="en-US" sz="2400" b="1">
              <a:solidFill>
                <a:schemeClr val="tx1"/>
              </a:solidFill>
            </a:endParaRPr>
          </a:p>
          <a:p>
            <a:pPr lvl="2"/>
            <a:r>
              <a:rPr lang="en-US" sz="2400">
                <a:ea typeface="+mn-lt"/>
                <a:cs typeface="+mn-lt"/>
              </a:rPr>
              <a:t>push   </a:t>
            </a:r>
            <a:r>
              <a:rPr lang="en-US" sz="2400" err="1">
                <a:ea typeface="+mn-lt"/>
                <a:cs typeface="+mn-lt"/>
              </a:rPr>
              <a:t>rbp</a:t>
            </a:r>
            <a:endParaRPr lang="en-US" err="1">
              <a:ea typeface="+mn-lt"/>
              <a:cs typeface="+mn-lt"/>
            </a:endParaRPr>
          </a:p>
          <a:p>
            <a:pPr lvl="2"/>
            <a:r>
              <a:rPr lang="en-US" sz="2400">
                <a:ea typeface="+mn-lt"/>
                <a:cs typeface="+mn-lt"/>
              </a:rPr>
              <a:t>...</a:t>
            </a:r>
            <a:endParaRPr lang="en-US"/>
          </a:p>
          <a:p>
            <a:pPr lvl="2"/>
            <a:r>
              <a:rPr lang="en-US" sz="2400">
                <a:ea typeface="+mn-lt"/>
                <a:cs typeface="+mn-lt"/>
              </a:rPr>
              <a:t>mov    edx,0x3</a:t>
            </a:r>
            <a:endParaRPr lang="en-US"/>
          </a:p>
          <a:p>
            <a:pPr lvl="2"/>
            <a:r>
              <a:rPr lang="en-US" sz="2400">
                <a:ea typeface="+mn-lt"/>
                <a:cs typeface="+mn-lt"/>
              </a:rPr>
              <a:t>mov    esi,0x2</a:t>
            </a:r>
            <a:endParaRPr lang="en-US"/>
          </a:p>
          <a:p>
            <a:pPr lvl="2"/>
            <a:r>
              <a:rPr lang="en-US" sz="2400">
                <a:ea typeface="+mn-lt"/>
                <a:cs typeface="+mn-lt"/>
              </a:rPr>
              <a:t>mov    edi,0x1</a:t>
            </a:r>
            <a:endParaRPr lang="en-US"/>
          </a:p>
          <a:p>
            <a:pPr lvl="2"/>
            <a:r>
              <a:rPr lang="en-US" sz="2400">
                <a:ea typeface="+mn-lt"/>
                <a:cs typeface="+mn-lt"/>
              </a:rPr>
              <a:t>call   0x1149 &lt;callee&gt;</a:t>
            </a:r>
            <a:endParaRPr lang="en-US">
              <a:ea typeface="+mn-lt"/>
              <a:cs typeface="+mn-lt"/>
            </a:endParaRPr>
          </a:p>
          <a:p>
            <a:pPr lvl="2"/>
            <a:r>
              <a:rPr lang="en-US" sz="2400">
                <a:ea typeface="+mn-lt"/>
                <a:cs typeface="+mn-lt"/>
              </a:rPr>
              <a:t>...</a:t>
            </a:r>
            <a:endParaRPr lang="en-US"/>
          </a:p>
          <a:p>
            <a:pPr lvl="2"/>
            <a:r>
              <a:rPr lang="en-US" sz="2400">
                <a:ea typeface="+mn-lt"/>
                <a:cs typeface="+mn-lt"/>
              </a:rPr>
              <a:t>lea    </a:t>
            </a:r>
            <a:r>
              <a:rPr lang="en-US" sz="2400" err="1">
                <a:ea typeface="+mn-lt"/>
                <a:cs typeface="+mn-lt"/>
              </a:rPr>
              <a:t>rdi</a:t>
            </a:r>
            <a:r>
              <a:rPr lang="en-US" sz="2400">
                <a:ea typeface="+mn-lt"/>
                <a:cs typeface="+mn-lt"/>
              </a:rPr>
              <a:t>,[rip+0xe6c]        # 0x2004</a:t>
            </a:r>
            <a:endParaRPr lang="en-US">
              <a:ea typeface="+mn-lt"/>
              <a:cs typeface="+mn-lt"/>
            </a:endParaRPr>
          </a:p>
          <a:p>
            <a:pPr lvl="2"/>
            <a:r>
              <a:rPr lang="en-US" sz="2400">
                <a:ea typeface="+mn-lt"/>
                <a:cs typeface="+mn-lt"/>
              </a:rPr>
              <a:t>mov    eax,0x0</a:t>
            </a:r>
            <a:endParaRPr lang="en-US">
              <a:ea typeface="+mn-lt"/>
              <a:cs typeface="+mn-lt"/>
            </a:endParaRPr>
          </a:p>
          <a:p>
            <a:pPr lvl="2"/>
            <a:r>
              <a:rPr lang="en-US" sz="2400">
                <a:ea typeface="+mn-lt"/>
                <a:cs typeface="+mn-lt"/>
              </a:rPr>
              <a:t>call   0x1050 &lt;</a:t>
            </a:r>
            <a:r>
              <a:rPr lang="en-US" sz="2400" err="1">
                <a:ea typeface="+mn-lt"/>
                <a:cs typeface="+mn-lt"/>
              </a:rPr>
              <a:t>printf@plt</a:t>
            </a:r>
            <a:r>
              <a:rPr lang="en-US" sz="2400">
                <a:ea typeface="+mn-lt"/>
                <a:cs typeface="+mn-lt"/>
              </a:rPr>
              <a:t>&gt;</a:t>
            </a:r>
            <a:endParaRPr lang="en-US">
              <a:ea typeface="+mn-lt"/>
              <a:cs typeface="+mn-lt"/>
            </a:endParaRPr>
          </a:p>
          <a:p>
            <a:pPr lvl="2"/>
            <a:r>
              <a:rPr lang="en-US" sz="2400">
                <a:ea typeface="+mn-lt"/>
                <a:cs typeface="+mn-lt"/>
              </a:rPr>
              <a:t>...</a:t>
            </a:r>
            <a:endParaRPr lang="en-US"/>
          </a:p>
          <a:p>
            <a:pPr lvl="2"/>
            <a:r>
              <a:rPr lang="en-US" sz="2400">
                <a:ea typeface="+mn-lt"/>
                <a:cs typeface="+mn-lt"/>
              </a:rPr>
              <a:t>ret   </a:t>
            </a:r>
            <a:endParaRPr lang="en-US"/>
          </a:p>
        </p:txBody>
      </p:sp>
      <p:sp>
        <p:nvSpPr>
          <p:cNvPr id="3" name="Rectangle: Rounded Corners 2">
            <a:extLst>
              <a:ext uri="{FF2B5EF4-FFF2-40B4-BE49-F238E27FC236}">
                <a16:creationId xmlns:a16="http://schemas.microsoft.com/office/drawing/2014/main" id="{952FC442-6843-8DAE-33B5-E74865255094}"/>
              </a:ext>
            </a:extLst>
          </p:cNvPr>
          <p:cNvSpPr/>
          <p:nvPr/>
        </p:nvSpPr>
        <p:spPr>
          <a:xfrm>
            <a:off x="1670538" y="4446395"/>
            <a:ext cx="2461846"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C4B91AD-1586-1823-CD2C-12766997CA51}"/>
              </a:ext>
            </a:extLst>
          </p:cNvPr>
          <p:cNvSpPr/>
          <p:nvPr/>
        </p:nvSpPr>
        <p:spPr>
          <a:xfrm>
            <a:off x="6351395" y="2612570"/>
            <a:ext cx="2018045"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60C6A832-23F4-67F0-47E6-1E5C53F856E6}"/>
              </a:ext>
            </a:extLst>
          </p:cNvPr>
          <p:cNvSpPr/>
          <p:nvPr/>
        </p:nvSpPr>
        <p:spPr>
          <a:xfrm rot="5400000">
            <a:off x="5969804" y="2644343"/>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17" name="Rectangle: Rounded Corners 16">
            <a:extLst>
              <a:ext uri="{FF2B5EF4-FFF2-40B4-BE49-F238E27FC236}">
                <a16:creationId xmlns:a16="http://schemas.microsoft.com/office/drawing/2014/main" id="{C0F9D5A4-4298-B513-2B46-273B199DA333}"/>
              </a:ext>
            </a:extLst>
          </p:cNvPr>
          <p:cNvSpPr/>
          <p:nvPr/>
        </p:nvSpPr>
        <p:spPr>
          <a:xfrm>
            <a:off x="8901191" y="2538933"/>
            <a:ext cx="2253701" cy="49224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rPr>
              <a:t>3rd argument</a:t>
            </a:r>
          </a:p>
        </p:txBody>
      </p:sp>
    </p:spTree>
    <p:extLst>
      <p:ext uri="{BB962C8B-B14F-4D97-AF65-F5344CB8AC3E}">
        <p14:creationId xmlns:p14="http://schemas.microsoft.com/office/powerpoint/2010/main" val="2558464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Linux Calling Convention</a:t>
            </a:r>
          </a:p>
        </p:txBody>
      </p:sp>
      <p:sp>
        <p:nvSpPr>
          <p:cNvPr id="9" name="Rectangle: Rounded Corners 8">
            <a:extLst>
              <a:ext uri="{FF2B5EF4-FFF2-40B4-BE49-F238E27FC236}">
                <a16:creationId xmlns:a16="http://schemas.microsoft.com/office/drawing/2014/main" id="{B001540C-A49E-8047-8D70-45176DCB6096}"/>
              </a:ext>
            </a:extLst>
          </p:cNvPr>
          <p:cNvSpPr/>
          <p:nvPr/>
        </p:nvSpPr>
        <p:spPr>
          <a:xfrm>
            <a:off x="1295081" y="1825404"/>
            <a:ext cx="3656246" cy="4203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ea typeface="+mn-lt"/>
                <a:cs typeface="+mn-lt"/>
              </a:rPr>
              <a:t>#include &lt;</a:t>
            </a:r>
            <a:r>
              <a:rPr lang="en-US" err="1">
                <a:solidFill>
                  <a:srgbClr val="000000"/>
                </a:solidFill>
                <a:ea typeface="+mn-lt"/>
                <a:cs typeface="+mn-lt"/>
              </a:rPr>
              <a:t>stdlib.h</a:t>
            </a:r>
            <a:r>
              <a:rPr lang="en-US">
                <a:solidFill>
                  <a:srgbClr val="000000"/>
                </a:solidFill>
                <a:ea typeface="+mn-lt"/>
                <a:cs typeface="+mn-lt"/>
              </a:rPr>
              <a:t>&gt;</a:t>
            </a:r>
            <a:endParaRPr lang="en-US"/>
          </a:p>
          <a:p>
            <a:r>
              <a:rPr lang="en-US">
                <a:solidFill>
                  <a:srgbClr val="000000"/>
                </a:solidFill>
                <a:ea typeface="+mn-lt"/>
                <a:cs typeface="+mn-lt"/>
              </a:rPr>
              <a:t>#include &lt;</a:t>
            </a:r>
            <a:r>
              <a:rPr lang="en-US" err="1">
                <a:solidFill>
                  <a:srgbClr val="000000"/>
                </a:solidFill>
                <a:ea typeface="+mn-lt"/>
                <a:cs typeface="+mn-lt"/>
              </a:rPr>
              <a:t>stdio.h</a:t>
            </a:r>
            <a:r>
              <a:rPr lang="en-US">
                <a:solidFill>
                  <a:srgbClr val="000000"/>
                </a:solidFill>
                <a:ea typeface="+mn-lt"/>
                <a:cs typeface="+mn-lt"/>
              </a:rPr>
              <a:t>&gt;</a:t>
            </a:r>
            <a:endParaRPr lang="en-US"/>
          </a:p>
          <a:p>
            <a:endParaRPr lang="en-US">
              <a:solidFill>
                <a:srgbClr val="000000"/>
              </a:solidFill>
              <a:ea typeface="+mn-lt"/>
              <a:cs typeface="+mn-lt"/>
            </a:endParaRPr>
          </a:p>
          <a:p>
            <a:r>
              <a:rPr lang="en-US">
                <a:solidFill>
                  <a:srgbClr val="000000"/>
                </a:solidFill>
                <a:ea typeface="+mn-lt"/>
                <a:cs typeface="+mn-lt"/>
              </a:rPr>
              <a:t>int callee(int a, int b, int c) {</a:t>
            </a:r>
            <a:endParaRPr lang="en-US"/>
          </a:p>
          <a:p>
            <a:r>
              <a:rPr lang="en-US">
                <a:solidFill>
                  <a:srgbClr val="000000"/>
                </a:solidFill>
                <a:ea typeface="+mn-lt"/>
                <a:cs typeface="+mn-lt"/>
              </a:rPr>
              <a:t>    return </a:t>
            </a:r>
            <a:r>
              <a:rPr lang="en-US" err="1">
                <a:solidFill>
                  <a:srgbClr val="000000"/>
                </a:solidFill>
                <a:ea typeface="+mn-lt"/>
                <a:cs typeface="+mn-lt"/>
              </a:rPr>
              <a:t>a+b+c</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p>
          <a:p>
            <a:r>
              <a:rPr lang="en-US">
                <a:solidFill>
                  <a:srgbClr val="000000"/>
                </a:solidFill>
                <a:ea typeface="+mn-lt"/>
                <a:cs typeface="+mn-lt"/>
              </a:rPr>
              <a:t>int main() {</a:t>
            </a:r>
            <a:endParaRPr lang="en-US"/>
          </a:p>
          <a:p>
            <a:r>
              <a:rPr lang="en-US">
                <a:solidFill>
                  <a:srgbClr val="000000"/>
                </a:solidFill>
                <a:ea typeface="+mn-lt"/>
                <a:cs typeface="+mn-lt"/>
              </a:rPr>
              <a:t>    int temp = callee(1,2,3);</a:t>
            </a:r>
            <a:endParaRPr lang="en-US"/>
          </a:p>
          <a:p>
            <a:r>
              <a:rPr lang="en-US">
                <a:solidFill>
                  <a:srgbClr val="000000"/>
                </a:solidFill>
                <a:ea typeface="+mn-lt"/>
                <a:cs typeface="+mn-lt"/>
              </a:rPr>
              <a:t>    </a:t>
            </a:r>
            <a:r>
              <a:rPr lang="en-US" err="1">
                <a:solidFill>
                  <a:srgbClr val="000000"/>
                </a:solidFill>
                <a:ea typeface="+mn-lt"/>
                <a:cs typeface="+mn-lt"/>
              </a:rPr>
              <a:t>printf</a:t>
            </a:r>
            <a:r>
              <a:rPr lang="en-US">
                <a:solidFill>
                  <a:srgbClr val="000000"/>
                </a:solidFill>
                <a:ea typeface="+mn-lt"/>
                <a:cs typeface="+mn-lt"/>
              </a:rPr>
              <a:t>("number: %d\</a:t>
            </a:r>
            <a:r>
              <a:rPr lang="en-US" err="1">
                <a:solidFill>
                  <a:srgbClr val="000000"/>
                </a:solidFill>
                <a:ea typeface="+mn-lt"/>
                <a:cs typeface="+mn-lt"/>
              </a:rPr>
              <a:t>n",temp</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solidFill>
                <a:schemeClr val="tx1"/>
              </a:solidFill>
              <a:ea typeface="+mn-lt"/>
              <a:cs typeface="+mn-lt"/>
            </a:endParaRPr>
          </a:p>
        </p:txBody>
      </p:sp>
      <p:sp>
        <p:nvSpPr>
          <p:cNvPr id="13" name="Rectangle: Rounded Corners 12">
            <a:extLst>
              <a:ext uri="{FF2B5EF4-FFF2-40B4-BE49-F238E27FC236}">
                <a16:creationId xmlns:a16="http://schemas.microsoft.com/office/drawing/2014/main" id="{35BD5FAF-D28E-7D15-106B-D0F3B0C81320}"/>
              </a:ext>
            </a:extLst>
          </p:cNvPr>
          <p:cNvSpPr/>
          <p:nvPr/>
        </p:nvSpPr>
        <p:spPr>
          <a:xfrm>
            <a:off x="5316625" y="1512420"/>
            <a:ext cx="6265003" cy="4738243"/>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lvl="1">
              <a:spcBef>
                <a:spcPct val="0"/>
              </a:spcBef>
            </a:pPr>
            <a:r>
              <a:rPr lang="en-US" sz="2400" b="1">
                <a:solidFill>
                  <a:srgbClr val="FF0000"/>
                </a:solidFill>
                <a:ea typeface="+mn-lt"/>
                <a:cs typeface="+mn-lt"/>
              </a:rPr>
              <a:t>main</a:t>
            </a:r>
            <a:r>
              <a:rPr lang="en-US" sz="2400" b="1">
                <a:solidFill>
                  <a:schemeClr val="tx1"/>
                </a:solidFill>
                <a:ea typeface="+mn-lt"/>
                <a:cs typeface="+mn-lt"/>
              </a:rPr>
              <a:t>:</a:t>
            </a:r>
            <a:endParaRPr lang="en-US" sz="2400" b="1">
              <a:solidFill>
                <a:schemeClr val="tx1"/>
              </a:solidFill>
            </a:endParaRPr>
          </a:p>
          <a:p>
            <a:pPr lvl="2"/>
            <a:r>
              <a:rPr lang="en-US" sz="2400">
                <a:ea typeface="+mn-lt"/>
                <a:cs typeface="+mn-lt"/>
              </a:rPr>
              <a:t>push   </a:t>
            </a:r>
            <a:r>
              <a:rPr lang="en-US" sz="2400" err="1">
                <a:ea typeface="+mn-lt"/>
                <a:cs typeface="+mn-lt"/>
              </a:rPr>
              <a:t>rbp</a:t>
            </a:r>
            <a:endParaRPr lang="en-US" err="1">
              <a:ea typeface="+mn-lt"/>
              <a:cs typeface="+mn-lt"/>
            </a:endParaRPr>
          </a:p>
          <a:p>
            <a:pPr lvl="2"/>
            <a:r>
              <a:rPr lang="en-US" sz="2400">
                <a:ea typeface="+mn-lt"/>
                <a:cs typeface="+mn-lt"/>
              </a:rPr>
              <a:t>...</a:t>
            </a:r>
            <a:endParaRPr lang="en-US"/>
          </a:p>
          <a:p>
            <a:pPr lvl="2"/>
            <a:r>
              <a:rPr lang="en-US" sz="2400">
                <a:ea typeface="+mn-lt"/>
                <a:cs typeface="+mn-lt"/>
              </a:rPr>
              <a:t>mov    edx,0x3</a:t>
            </a:r>
            <a:endParaRPr lang="en-US"/>
          </a:p>
          <a:p>
            <a:pPr lvl="2"/>
            <a:r>
              <a:rPr lang="en-US" sz="2400">
                <a:ea typeface="+mn-lt"/>
                <a:cs typeface="+mn-lt"/>
              </a:rPr>
              <a:t>mov    esi,0x2</a:t>
            </a:r>
            <a:endParaRPr lang="en-US"/>
          </a:p>
          <a:p>
            <a:pPr lvl="2"/>
            <a:r>
              <a:rPr lang="en-US" sz="2400">
                <a:ea typeface="+mn-lt"/>
                <a:cs typeface="+mn-lt"/>
              </a:rPr>
              <a:t>mov    edi,0x1</a:t>
            </a:r>
            <a:endParaRPr lang="en-US"/>
          </a:p>
          <a:p>
            <a:pPr lvl="2"/>
            <a:r>
              <a:rPr lang="en-US" sz="2400">
                <a:ea typeface="+mn-lt"/>
                <a:cs typeface="+mn-lt"/>
              </a:rPr>
              <a:t>call   0x1149 &lt;callee&gt;</a:t>
            </a:r>
            <a:endParaRPr lang="en-US">
              <a:ea typeface="+mn-lt"/>
              <a:cs typeface="+mn-lt"/>
            </a:endParaRPr>
          </a:p>
          <a:p>
            <a:pPr lvl="2"/>
            <a:r>
              <a:rPr lang="en-US" sz="2400">
                <a:ea typeface="+mn-lt"/>
                <a:cs typeface="+mn-lt"/>
              </a:rPr>
              <a:t>...</a:t>
            </a:r>
            <a:endParaRPr lang="en-US"/>
          </a:p>
          <a:p>
            <a:pPr lvl="2"/>
            <a:r>
              <a:rPr lang="en-US" sz="2400">
                <a:ea typeface="+mn-lt"/>
                <a:cs typeface="+mn-lt"/>
              </a:rPr>
              <a:t>lea    </a:t>
            </a:r>
            <a:r>
              <a:rPr lang="en-US" sz="2400" err="1">
                <a:ea typeface="+mn-lt"/>
                <a:cs typeface="+mn-lt"/>
              </a:rPr>
              <a:t>rdi</a:t>
            </a:r>
            <a:r>
              <a:rPr lang="en-US" sz="2400">
                <a:ea typeface="+mn-lt"/>
                <a:cs typeface="+mn-lt"/>
              </a:rPr>
              <a:t>,[rip+0xe6c]        # 0x2004</a:t>
            </a:r>
            <a:endParaRPr lang="en-US">
              <a:ea typeface="+mn-lt"/>
              <a:cs typeface="+mn-lt"/>
            </a:endParaRPr>
          </a:p>
          <a:p>
            <a:pPr lvl="2"/>
            <a:r>
              <a:rPr lang="en-US" sz="2400">
                <a:ea typeface="+mn-lt"/>
                <a:cs typeface="+mn-lt"/>
              </a:rPr>
              <a:t>mov    eax,0x0</a:t>
            </a:r>
            <a:endParaRPr lang="en-US">
              <a:ea typeface="+mn-lt"/>
              <a:cs typeface="+mn-lt"/>
            </a:endParaRPr>
          </a:p>
          <a:p>
            <a:pPr lvl="2"/>
            <a:r>
              <a:rPr lang="en-US" sz="2400">
                <a:ea typeface="+mn-lt"/>
                <a:cs typeface="+mn-lt"/>
              </a:rPr>
              <a:t>call   0x1050 &lt;</a:t>
            </a:r>
            <a:r>
              <a:rPr lang="en-US" sz="2400" err="1">
                <a:ea typeface="+mn-lt"/>
                <a:cs typeface="+mn-lt"/>
              </a:rPr>
              <a:t>printf@plt</a:t>
            </a:r>
            <a:r>
              <a:rPr lang="en-US" sz="2400">
                <a:ea typeface="+mn-lt"/>
                <a:cs typeface="+mn-lt"/>
              </a:rPr>
              <a:t>&gt;</a:t>
            </a:r>
            <a:endParaRPr lang="en-US">
              <a:ea typeface="+mn-lt"/>
              <a:cs typeface="+mn-lt"/>
            </a:endParaRPr>
          </a:p>
          <a:p>
            <a:pPr lvl="2"/>
            <a:r>
              <a:rPr lang="en-US" sz="2400">
                <a:ea typeface="+mn-lt"/>
                <a:cs typeface="+mn-lt"/>
              </a:rPr>
              <a:t>...</a:t>
            </a:r>
            <a:endParaRPr lang="en-US"/>
          </a:p>
          <a:p>
            <a:pPr lvl="2"/>
            <a:r>
              <a:rPr lang="en-US" sz="2400">
                <a:ea typeface="+mn-lt"/>
                <a:cs typeface="+mn-lt"/>
              </a:rPr>
              <a:t>ret   </a:t>
            </a:r>
            <a:endParaRPr lang="en-US"/>
          </a:p>
        </p:txBody>
      </p:sp>
      <p:sp>
        <p:nvSpPr>
          <p:cNvPr id="3" name="Rectangle: Rounded Corners 2">
            <a:extLst>
              <a:ext uri="{FF2B5EF4-FFF2-40B4-BE49-F238E27FC236}">
                <a16:creationId xmlns:a16="http://schemas.microsoft.com/office/drawing/2014/main" id="{952FC442-6843-8DAE-33B5-E74865255094}"/>
              </a:ext>
            </a:extLst>
          </p:cNvPr>
          <p:cNvSpPr/>
          <p:nvPr/>
        </p:nvSpPr>
        <p:spPr>
          <a:xfrm>
            <a:off x="1670538" y="4446395"/>
            <a:ext cx="2461846"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C4B91AD-1586-1823-CD2C-12766997CA51}"/>
              </a:ext>
            </a:extLst>
          </p:cNvPr>
          <p:cNvSpPr/>
          <p:nvPr/>
        </p:nvSpPr>
        <p:spPr>
          <a:xfrm>
            <a:off x="6393263" y="2964262"/>
            <a:ext cx="2018045"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476CD4A-19B6-1C02-DBE0-B28D51D544AF}"/>
              </a:ext>
            </a:extLst>
          </p:cNvPr>
          <p:cNvSpPr/>
          <p:nvPr/>
        </p:nvSpPr>
        <p:spPr>
          <a:xfrm>
            <a:off x="8901191" y="2890625"/>
            <a:ext cx="2253701" cy="49224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rPr>
              <a:t>2nd argument</a:t>
            </a:r>
          </a:p>
        </p:txBody>
      </p:sp>
      <p:sp>
        <p:nvSpPr>
          <p:cNvPr id="11" name="Arrow: Up 10">
            <a:extLst>
              <a:ext uri="{FF2B5EF4-FFF2-40B4-BE49-F238E27FC236}">
                <a16:creationId xmlns:a16="http://schemas.microsoft.com/office/drawing/2014/main" id="{68E071F3-4EF7-A02F-6B75-DA995F382FF8}"/>
              </a:ext>
            </a:extLst>
          </p:cNvPr>
          <p:cNvSpPr/>
          <p:nvPr/>
        </p:nvSpPr>
        <p:spPr>
          <a:xfrm rot="5400000">
            <a:off x="6011672" y="2996035"/>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392875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Linux Calling Convention</a:t>
            </a:r>
          </a:p>
        </p:txBody>
      </p:sp>
      <p:sp>
        <p:nvSpPr>
          <p:cNvPr id="9" name="Rectangle: Rounded Corners 8">
            <a:extLst>
              <a:ext uri="{FF2B5EF4-FFF2-40B4-BE49-F238E27FC236}">
                <a16:creationId xmlns:a16="http://schemas.microsoft.com/office/drawing/2014/main" id="{B001540C-A49E-8047-8D70-45176DCB6096}"/>
              </a:ext>
            </a:extLst>
          </p:cNvPr>
          <p:cNvSpPr/>
          <p:nvPr/>
        </p:nvSpPr>
        <p:spPr>
          <a:xfrm>
            <a:off x="1295081" y="1825404"/>
            <a:ext cx="3656246" cy="4203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ea typeface="+mn-lt"/>
                <a:cs typeface="+mn-lt"/>
              </a:rPr>
              <a:t>#include &lt;</a:t>
            </a:r>
            <a:r>
              <a:rPr lang="en-US" err="1">
                <a:solidFill>
                  <a:srgbClr val="000000"/>
                </a:solidFill>
                <a:ea typeface="+mn-lt"/>
                <a:cs typeface="+mn-lt"/>
              </a:rPr>
              <a:t>stdlib.h</a:t>
            </a:r>
            <a:r>
              <a:rPr lang="en-US">
                <a:solidFill>
                  <a:srgbClr val="000000"/>
                </a:solidFill>
                <a:ea typeface="+mn-lt"/>
                <a:cs typeface="+mn-lt"/>
              </a:rPr>
              <a:t>&gt;</a:t>
            </a:r>
            <a:endParaRPr lang="en-US"/>
          </a:p>
          <a:p>
            <a:r>
              <a:rPr lang="en-US">
                <a:solidFill>
                  <a:srgbClr val="000000"/>
                </a:solidFill>
                <a:ea typeface="+mn-lt"/>
                <a:cs typeface="+mn-lt"/>
              </a:rPr>
              <a:t>#include &lt;</a:t>
            </a:r>
            <a:r>
              <a:rPr lang="en-US" err="1">
                <a:solidFill>
                  <a:srgbClr val="000000"/>
                </a:solidFill>
                <a:ea typeface="+mn-lt"/>
                <a:cs typeface="+mn-lt"/>
              </a:rPr>
              <a:t>stdio.h</a:t>
            </a:r>
            <a:r>
              <a:rPr lang="en-US">
                <a:solidFill>
                  <a:srgbClr val="000000"/>
                </a:solidFill>
                <a:ea typeface="+mn-lt"/>
                <a:cs typeface="+mn-lt"/>
              </a:rPr>
              <a:t>&gt;</a:t>
            </a:r>
            <a:endParaRPr lang="en-US"/>
          </a:p>
          <a:p>
            <a:endParaRPr lang="en-US">
              <a:solidFill>
                <a:srgbClr val="000000"/>
              </a:solidFill>
              <a:ea typeface="+mn-lt"/>
              <a:cs typeface="+mn-lt"/>
            </a:endParaRPr>
          </a:p>
          <a:p>
            <a:r>
              <a:rPr lang="en-US">
                <a:solidFill>
                  <a:srgbClr val="000000"/>
                </a:solidFill>
                <a:ea typeface="+mn-lt"/>
                <a:cs typeface="+mn-lt"/>
              </a:rPr>
              <a:t>int callee(int a, int b, int c) {</a:t>
            </a:r>
            <a:endParaRPr lang="en-US"/>
          </a:p>
          <a:p>
            <a:r>
              <a:rPr lang="en-US">
                <a:solidFill>
                  <a:srgbClr val="000000"/>
                </a:solidFill>
                <a:ea typeface="+mn-lt"/>
                <a:cs typeface="+mn-lt"/>
              </a:rPr>
              <a:t>    return </a:t>
            </a:r>
            <a:r>
              <a:rPr lang="en-US" err="1">
                <a:solidFill>
                  <a:srgbClr val="000000"/>
                </a:solidFill>
                <a:ea typeface="+mn-lt"/>
                <a:cs typeface="+mn-lt"/>
              </a:rPr>
              <a:t>a+b+c</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p>
          <a:p>
            <a:r>
              <a:rPr lang="en-US">
                <a:solidFill>
                  <a:srgbClr val="000000"/>
                </a:solidFill>
                <a:ea typeface="+mn-lt"/>
                <a:cs typeface="+mn-lt"/>
              </a:rPr>
              <a:t>int main() {</a:t>
            </a:r>
            <a:endParaRPr lang="en-US"/>
          </a:p>
          <a:p>
            <a:r>
              <a:rPr lang="en-US">
                <a:solidFill>
                  <a:srgbClr val="000000"/>
                </a:solidFill>
                <a:ea typeface="+mn-lt"/>
                <a:cs typeface="+mn-lt"/>
              </a:rPr>
              <a:t>    int temp = callee(1,2,3);</a:t>
            </a:r>
            <a:endParaRPr lang="en-US"/>
          </a:p>
          <a:p>
            <a:r>
              <a:rPr lang="en-US">
                <a:solidFill>
                  <a:srgbClr val="000000"/>
                </a:solidFill>
                <a:ea typeface="+mn-lt"/>
                <a:cs typeface="+mn-lt"/>
              </a:rPr>
              <a:t>    </a:t>
            </a:r>
            <a:r>
              <a:rPr lang="en-US" err="1">
                <a:solidFill>
                  <a:srgbClr val="000000"/>
                </a:solidFill>
                <a:ea typeface="+mn-lt"/>
                <a:cs typeface="+mn-lt"/>
              </a:rPr>
              <a:t>printf</a:t>
            </a:r>
            <a:r>
              <a:rPr lang="en-US">
                <a:solidFill>
                  <a:srgbClr val="000000"/>
                </a:solidFill>
                <a:ea typeface="+mn-lt"/>
                <a:cs typeface="+mn-lt"/>
              </a:rPr>
              <a:t>("number: %d\</a:t>
            </a:r>
            <a:r>
              <a:rPr lang="en-US" err="1">
                <a:solidFill>
                  <a:srgbClr val="000000"/>
                </a:solidFill>
                <a:ea typeface="+mn-lt"/>
                <a:cs typeface="+mn-lt"/>
              </a:rPr>
              <a:t>n",temp</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solidFill>
                <a:schemeClr val="tx1"/>
              </a:solidFill>
              <a:ea typeface="+mn-lt"/>
              <a:cs typeface="+mn-lt"/>
            </a:endParaRPr>
          </a:p>
        </p:txBody>
      </p:sp>
      <p:sp>
        <p:nvSpPr>
          <p:cNvPr id="13" name="Rectangle: Rounded Corners 12">
            <a:extLst>
              <a:ext uri="{FF2B5EF4-FFF2-40B4-BE49-F238E27FC236}">
                <a16:creationId xmlns:a16="http://schemas.microsoft.com/office/drawing/2014/main" id="{35BD5FAF-D28E-7D15-106B-D0F3B0C81320}"/>
              </a:ext>
            </a:extLst>
          </p:cNvPr>
          <p:cNvSpPr/>
          <p:nvPr/>
        </p:nvSpPr>
        <p:spPr>
          <a:xfrm>
            <a:off x="5316625" y="1512420"/>
            <a:ext cx="6265003" cy="4738243"/>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lvl="1">
              <a:spcBef>
                <a:spcPct val="0"/>
              </a:spcBef>
            </a:pPr>
            <a:r>
              <a:rPr lang="en-US" sz="2400" b="1">
                <a:solidFill>
                  <a:srgbClr val="FF0000"/>
                </a:solidFill>
                <a:ea typeface="+mn-lt"/>
                <a:cs typeface="+mn-lt"/>
              </a:rPr>
              <a:t>main</a:t>
            </a:r>
            <a:r>
              <a:rPr lang="en-US" sz="2400" b="1">
                <a:solidFill>
                  <a:schemeClr val="tx1"/>
                </a:solidFill>
                <a:ea typeface="+mn-lt"/>
                <a:cs typeface="+mn-lt"/>
              </a:rPr>
              <a:t>:</a:t>
            </a:r>
            <a:endParaRPr lang="en-US" sz="2400" b="1">
              <a:solidFill>
                <a:schemeClr val="tx1"/>
              </a:solidFill>
            </a:endParaRPr>
          </a:p>
          <a:p>
            <a:pPr lvl="2"/>
            <a:r>
              <a:rPr lang="en-US" sz="2400">
                <a:ea typeface="+mn-lt"/>
                <a:cs typeface="+mn-lt"/>
              </a:rPr>
              <a:t>push   </a:t>
            </a:r>
            <a:r>
              <a:rPr lang="en-US" sz="2400" err="1">
                <a:ea typeface="+mn-lt"/>
                <a:cs typeface="+mn-lt"/>
              </a:rPr>
              <a:t>rbp</a:t>
            </a:r>
            <a:endParaRPr lang="en-US" err="1">
              <a:ea typeface="+mn-lt"/>
              <a:cs typeface="+mn-lt"/>
            </a:endParaRPr>
          </a:p>
          <a:p>
            <a:pPr lvl="2"/>
            <a:r>
              <a:rPr lang="en-US" sz="2400">
                <a:ea typeface="+mn-lt"/>
                <a:cs typeface="+mn-lt"/>
              </a:rPr>
              <a:t>...</a:t>
            </a:r>
            <a:endParaRPr lang="en-US"/>
          </a:p>
          <a:p>
            <a:pPr lvl="2"/>
            <a:r>
              <a:rPr lang="en-US" sz="2400">
                <a:ea typeface="+mn-lt"/>
                <a:cs typeface="+mn-lt"/>
              </a:rPr>
              <a:t>mov    edx,0x3</a:t>
            </a:r>
            <a:endParaRPr lang="en-US"/>
          </a:p>
          <a:p>
            <a:pPr lvl="2"/>
            <a:r>
              <a:rPr lang="en-US" sz="2400">
                <a:ea typeface="+mn-lt"/>
                <a:cs typeface="+mn-lt"/>
              </a:rPr>
              <a:t>mov    esi,0x2</a:t>
            </a:r>
            <a:endParaRPr lang="en-US"/>
          </a:p>
          <a:p>
            <a:pPr lvl="2"/>
            <a:r>
              <a:rPr lang="en-US" sz="2400">
                <a:ea typeface="+mn-lt"/>
                <a:cs typeface="+mn-lt"/>
              </a:rPr>
              <a:t>mov    edi,0x1</a:t>
            </a:r>
            <a:endParaRPr lang="en-US"/>
          </a:p>
          <a:p>
            <a:pPr lvl="2"/>
            <a:r>
              <a:rPr lang="en-US" sz="2400">
                <a:ea typeface="+mn-lt"/>
                <a:cs typeface="+mn-lt"/>
              </a:rPr>
              <a:t>call   0x1149 &lt;callee&gt;</a:t>
            </a:r>
            <a:endParaRPr lang="en-US">
              <a:ea typeface="+mn-lt"/>
              <a:cs typeface="+mn-lt"/>
            </a:endParaRPr>
          </a:p>
          <a:p>
            <a:pPr lvl="2"/>
            <a:r>
              <a:rPr lang="en-US" sz="2400">
                <a:ea typeface="+mn-lt"/>
                <a:cs typeface="+mn-lt"/>
              </a:rPr>
              <a:t>...</a:t>
            </a:r>
            <a:endParaRPr lang="en-US"/>
          </a:p>
          <a:p>
            <a:pPr lvl="2"/>
            <a:r>
              <a:rPr lang="en-US" sz="2400">
                <a:ea typeface="+mn-lt"/>
                <a:cs typeface="+mn-lt"/>
              </a:rPr>
              <a:t>lea    </a:t>
            </a:r>
            <a:r>
              <a:rPr lang="en-US" sz="2400" err="1">
                <a:ea typeface="+mn-lt"/>
                <a:cs typeface="+mn-lt"/>
              </a:rPr>
              <a:t>rdi</a:t>
            </a:r>
            <a:r>
              <a:rPr lang="en-US" sz="2400">
                <a:ea typeface="+mn-lt"/>
                <a:cs typeface="+mn-lt"/>
              </a:rPr>
              <a:t>,[rip+0xe6c]        # 0x2004</a:t>
            </a:r>
            <a:endParaRPr lang="en-US">
              <a:ea typeface="+mn-lt"/>
              <a:cs typeface="+mn-lt"/>
            </a:endParaRPr>
          </a:p>
          <a:p>
            <a:pPr lvl="2"/>
            <a:r>
              <a:rPr lang="en-US" sz="2400">
                <a:ea typeface="+mn-lt"/>
                <a:cs typeface="+mn-lt"/>
              </a:rPr>
              <a:t>mov    eax,0x0</a:t>
            </a:r>
            <a:endParaRPr lang="en-US">
              <a:ea typeface="+mn-lt"/>
              <a:cs typeface="+mn-lt"/>
            </a:endParaRPr>
          </a:p>
          <a:p>
            <a:pPr lvl="2"/>
            <a:r>
              <a:rPr lang="en-US" sz="2400">
                <a:ea typeface="+mn-lt"/>
                <a:cs typeface="+mn-lt"/>
              </a:rPr>
              <a:t>call   0x1050 &lt;</a:t>
            </a:r>
            <a:r>
              <a:rPr lang="en-US" sz="2400" err="1">
                <a:ea typeface="+mn-lt"/>
                <a:cs typeface="+mn-lt"/>
              </a:rPr>
              <a:t>printf@plt</a:t>
            </a:r>
            <a:r>
              <a:rPr lang="en-US" sz="2400">
                <a:ea typeface="+mn-lt"/>
                <a:cs typeface="+mn-lt"/>
              </a:rPr>
              <a:t>&gt;</a:t>
            </a:r>
            <a:endParaRPr lang="en-US">
              <a:ea typeface="+mn-lt"/>
              <a:cs typeface="+mn-lt"/>
            </a:endParaRPr>
          </a:p>
          <a:p>
            <a:pPr lvl="2"/>
            <a:r>
              <a:rPr lang="en-US" sz="2400">
                <a:ea typeface="+mn-lt"/>
                <a:cs typeface="+mn-lt"/>
              </a:rPr>
              <a:t>...</a:t>
            </a:r>
            <a:endParaRPr lang="en-US"/>
          </a:p>
          <a:p>
            <a:pPr lvl="2"/>
            <a:r>
              <a:rPr lang="en-US" sz="2400">
                <a:ea typeface="+mn-lt"/>
                <a:cs typeface="+mn-lt"/>
              </a:rPr>
              <a:t>ret   </a:t>
            </a:r>
            <a:endParaRPr lang="en-US"/>
          </a:p>
        </p:txBody>
      </p:sp>
      <p:sp>
        <p:nvSpPr>
          <p:cNvPr id="3" name="Rectangle: Rounded Corners 2">
            <a:extLst>
              <a:ext uri="{FF2B5EF4-FFF2-40B4-BE49-F238E27FC236}">
                <a16:creationId xmlns:a16="http://schemas.microsoft.com/office/drawing/2014/main" id="{952FC442-6843-8DAE-33B5-E74865255094}"/>
              </a:ext>
            </a:extLst>
          </p:cNvPr>
          <p:cNvSpPr/>
          <p:nvPr/>
        </p:nvSpPr>
        <p:spPr>
          <a:xfrm>
            <a:off x="1670538" y="4446395"/>
            <a:ext cx="2461846"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C4B91AD-1586-1823-CD2C-12766997CA51}"/>
              </a:ext>
            </a:extLst>
          </p:cNvPr>
          <p:cNvSpPr/>
          <p:nvPr/>
        </p:nvSpPr>
        <p:spPr>
          <a:xfrm>
            <a:off x="6376516" y="3341075"/>
            <a:ext cx="2018045"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161AE670-3F0A-E7EB-5000-248D6B332D31}"/>
              </a:ext>
            </a:extLst>
          </p:cNvPr>
          <p:cNvSpPr/>
          <p:nvPr/>
        </p:nvSpPr>
        <p:spPr>
          <a:xfrm rot="5400000">
            <a:off x="6011672" y="3372848"/>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11" name="Rectangle: Rounded Corners 10">
            <a:extLst>
              <a:ext uri="{FF2B5EF4-FFF2-40B4-BE49-F238E27FC236}">
                <a16:creationId xmlns:a16="http://schemas.microsoft.com/office/drawing/2014/main" id="{FF3BF8D9-67F1-C889-0E31-2E991CD6E182}"/>
              </a:ext>
            </a:extLst>
          </p:cNvPr>
          <p:cNvSpPr/>
          <p:nvPr/>
        </p:nvSpPr>
        <p:spPr>
          <a:xfrm>
            <a:off x="8926312" y="3267438"/>
            <a:ext cx="2253701" cy="49224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rPr>
              <a:t>1st argument</a:t>
            </a:r>
          </a:p>
        </p:txBody>
      </p:sp>
    </p:spTree>
    <p:extLst>
      <p:ext uri="{BB962C8B-B14F-4D97-AF65-F5344CB8AC3E}">
        <p14:creationId xmlns:p14="http://schemas.microsoft.com/office/powerpoint/2010/main" val="3608807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Traditional Buffer Overflow Exploit</a:t>
            </a:r>
          </a:p>
        </p:txBody>
      </p:sp>
      <p:sp>
        <p:nvSpPr>
          <p:cNvPr id="6" name="Rectangle: Rounded Corners 5">
            <a:extLst>
              <a:ext uri="{FF2B5EF4-FFF2-40B4-BE49-F238E27FC236}">
                <a16:creationId xmlns:a16="http://schemas.microsoft.com/office/drawing/2014/main" id="{AE257486-9F0E-DABC-8453-C030F86588BA}"/>
              </a:ext>
            </a:extLst>
          </p:cNvPr>
          <p:cNvSpPr/>
          <p:nvPr/>
        </p:nvSpPr>
        <p:spPr>
          <a:xfrm>
            <a:off x="3383029" y="1622259"/>
            <a:ext cx="5431473" cy="421204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r>
              <a:rPr lang="en-US" sz="2000">
                <a:solidFill>
                  <a:schemeClr val="tx1"/>
                </a:solidFill>
                <a:ea typeface="+mn-lt"/>
                <a:cs typeface="+mn-lt"/>
              </a:rPr>
              <a:t>#include &lt;</a:t>
            </a:r>
            <a:r>
              <a:rPr lang="en-US" sz="2000" err="1">
                <a:solidFill>
                  <a:schemeClr val="tx1"/>
                </a:solidFill>
                <a:ea typeface="+mn-lt"/>
                <a:cs typeface="+mn-lt"/>
              </a:rPr>
              <a:t>stdlib.h</a:t>
            </a:r>
            <a:r>
              <a:rPr lang="en-US" sz="2000">
                <a:solidFill>
                  <a:schemeClr val="tx1"/>
                </a:solidFill>
                <a:ea typeface="+mn-lt"/>
                <a:cs typeface="+mn-lt"/>
              </a:rPr>
              <a:t>&gt;</a:t>
            </a:r>
            <a:endParaRPr lang="en-US">
              <a:solidFill>
                <a:schemeClr val="tx1"/>
              </a:solidFill>
            </a:endParaRPr>
          </a:p>
          <a:p>
            <a:pPr lvl="1"/>
            <a:r>
              <a:rPr lang="en-US" sz="2000">
                <a:solidFill>
                  <a:schemeClr val="tx1"/>
                </a:solidFill>
                <a:ea typeface="+mn-lt"/>
                <a:cs typeface="+mn-lt"/>
              </a:rPr>
              <a:t>#include &lt;</a:t>
            </a:r>
            <a:r>
              <a:rPr lang="en-US" sz="2000" err="1">
                <a:solidFill>
                  <a:schemeClr val="tx1"/>
                </a:solidFill>
                <a:ea typeface="+mn-lt"/>
                <a:cs typeface="+mn-lt"/>
              </a:rPr>
              <a:t>stdio.h</a:t>
            </a:r>
            <a:r>
              <a:rPr lang="en-US" sz="2000">
                <a:solidFill>
                  <a:schemeClr val="tx1"/>
                </a:solidFill>
                <a:ea typeface="+mn-lt"/>
                <a:cs typeface="+mn-lt"/>
              </a:rPr>
              <a:t>&gt;</a:t>
            </a:r>
          </a:p>
          <a:p>
            <a:pPr lvl="1"/>
            <a:r>
              <a:rPr lang="en-US" sz="2000">
                <a:solidFill>
                  <a:schemeClr val="tx1"/>
                </a:solidFill>
                <a:ea typeface="+mn-lt"/>
                <a:cs typeface="+mn-lt"/>
              </a:rPr>
              <a:t>#include &lt;</a:t>
            </a:r>
            <a:r>
              <a:rPr lang="en-US" sz="2000" err="1">
                <a:solidFill>
                  <a:schemeClr val="tx1"/>
                </a:solidFill>
                <a:ea typeface="+mn-lt"/>
                <a:cs typeface="+mn-lt"/>
              </a:rPr>
              <a:t>string.h</a:t>
            </a:r>
            <a:r>
              <a:rPr lang="en-US" sz="2000">
                <a:solidFill>
                  <a:schemeClr val="tx1"/>
                </a:solidFill>
                <a:ea typeface="+mn-lt"/>
                <a:cs typeface="+mn-lt"/>
              </a:rPr>
              <a:t>&gt;</a:t>
            </a:r>
          </a:p>
          <a:p>
            <a:pPr lvl="1"/>
            <a:endParaRPr lang="en-US" sz="2000">
              <a:solidFill>
                <a:schemeClr val="tx1"/>
              </a:solidFill>
              <a:ea typeface="+mn-lt"/>
              <a:cs typeface="+mn-lt"/>
            </a:endParaRPr>
          </a:p>
          <a:p>
            <a:pPr lvl="1"/>
            <a:r>
              <a:rPr lang="en-US" sz="2000">
                <a:solidFill>
                  <a:schemeClr val="tx1"/>
                </a:solidFill>
                <a:ea typeface="+mn-lt"/>
                <a:cs typeface="+mn-lt"/>
              </a:rPr>
              <a:t>int main(int </a:t>
            </a:r>
            <a:r>
              <a:rPr lang="en-US" sz="2000" err="1">
                <a:solidFill>
                  <a:schemeClr val="tx1"/>
                </a:solidFill>
                <a:ea typeface="+mn-lt"/>
                <a:cs typeface="+mn-lt"/>
              </a:rPr>
              <a:t>argc</a:t>
            </a:r>
            <a:r>
              <a:rPr lang="en-US" sz="2000">
                <a:solidFill>
                  <a:schemeClr val="tx1"/>
                </a:solidFill>
                <a:ea typeface="+mn-lt"/>
                <a:cs typeface="+mn-lt"/>
              </a:rPr>
              <a:t>, char* </a:t>
            </a:r>
            <a:r>
              <a:rPr lang="en-US" sz="2000" err="1">
                <a:solidFill>
                  <a:schemeClr val="tx1"/>
                </a:solidFill>
                <a:ea typeface="+mn-lt"/>
                <a:cs typeface="+mn-lt"/>
              </a:rPr>
              <a:t>argv</a:t>
            </a:r>
            <a:r>
              <a:rPr lang="en-US" sz="2000">
                <a:solidFill>
                  <a:schemeClr val="tx1"/>
                </a:solidFill>
                <a:ea typeface="+mn-lt"/>
                <a:cs typeface="+mn-lt"/>
              </a:rPr>
              <a:t>[], char* </a:t>
            </a:r>
            <a:r>
              <a:rPr lang="en-US" sz="2000" err="1">
                <a:solidFill>
                  <a:schemeClr val="tx1"/>
                </a:solidFill>
                <a:ea typeface="+mn-lt"/>
                <a:cs typeface="+mn-lt"/>
              </a:rPr>
              <a:t>enp</a:t>
            </a:r>
            <a:r>
              <a:rPr lang="en-US" sz="2000">
                <a:solidFill>
                  <a:schemeClr val="tx1"/>
                </a:solidFill>
                <a:ea typeface="+mn-lt"/>
                <a:cs typeface="+mn-lt"/>
              </a:rPr>
              <a:t>[]) {</a:t>
            </a:r>
          </a:p>
          <a:p>
            <a:pPr lvl="1"/>
            <a:r>
              <a:rPr lang="en-US" sz="2000">
                <a:solidFill>
                  <a:schemeClr val="tx1"/>
                </a:solidFill>
                <a:ea typeface="+mn-lt"/>
                <a:cs typeface="+mn-lt"/>
              </a:rPr>
              <a:t>    char </a:t>
            </a:r>
            <a:r>
              <a:rPr lang="en-US" sz="2000" err="1">
                <a:solidFill>
                  <a:schemeClr val="tx1"/>
                </a:solidFill>
                <a:ea typeface="+mn-lt"/>
                <a:cs typeface="+mn-lt"/>
              </a:rPr>
              <a:t>buf</a:t>
            </a:r>
            <a:r>
              <a:rPr lang="en-US" sz="2000">
                <a:solidFill>
                  <a:schemeClr val="tx1"/>
                </a:solidFill>
                <a:ea typeface="+mn-lt"/>
                <a:cs typeface="+mn-lt"/>
              </a:rPr>
              <a:t>[200];</a:t>
            </a:r>
          </a:p>
          <a:p>
            <a:pPr lvl="1"/>
            <a:r>
              <a:rPr lang="en-US" sz="2000">
                <a:solidFill>
                  <a:schemeClr val="tx1"/>
                </a:solidFill>
                <a:ea typeface="+mn-lt"/>
                <a:cs typeface="+mn-lt"/>
              </a:rPr>
              <a:t>    puts("Enter your message:");</a:t>
            </a:r>
          </a:p>
          <a:p>
            <a:pPr lvl="1"/>
            <a:r>
              <a:rPr lang="en-US" sz="2000">
                <a:solidFill>
                  <a:schemeClr val="tx1"/>
                </a:solidFill>
                <a:ea typeface="+mn-lt"/>
                <a:cs typeface="+mn-lt"/>
              </a:rPr>
              <a:t>    </a:t>
            </a:r>
            <a:r>
              <a:rPr lang="en-US" sz="2000" err="1">
                <a:solidFill>
                  <a:schemeClr val="tx1"/>
                </a:solidFill>
                <a:ea typeface="+mn-lt"/>
                <a:cs typeface="+mn-lt"/>
              </a:rPr>
              <a:t>printf</a:t>
            </a:r>
            <a:r>
              <a:rPr lang="en-US" sz="2000">
                <a:solidFill>
                  <a:schemeClr val="tx1"/>
                </a:solidFill>
                <a:ea typeface="+mn-lt"/>
                <a:cs typeface="+mn-lt"/>
              </a:rPr>
              <a:t>("&gt; ");</a:t>
            </a:r>
          </a:p>
          <a:p>
            <a:pPr lvl="1"/>
            <a:r>
              <a:rPr lang="en-US" sz="2000">
                <a:solidFill>
                  <a:schemeClr val="tx1"/>
                </a:solidFill>
                <a:ea typeface="+mn-lt"/>
                <a:cs typeface="+mn-lt"/>
              </a:rPr>
              <a:t>    </a:t>
            </a:r>
            <a:r>
              <a:rPr lang="en-US" sz="2000" err="1">
                <a:solidFill>
                  <a:schemeClr val="tx1"/>
                </a:solidFill>
                <a:ea typeface="+mn-lt"/>
                <a:cs typeface="+mn-lt"/>
              </a:rPr>
              <a:t>fflush</a:t>
            </a:r>
            <a:r>
              <a:rPr lang="en-US" sz="2000">
                <a:solidFill>
                  <a:schemeClr val="tx1"/>
                </a:solidFill>
                <a:ea typeface="+mn-lt"/>
                <a:cs typeface="+mn-lt"/>
              </a:rPr>
              <a:t>(</a:t>
            </a:r>
            <a:r>
              <a:rPr lang="en-US" sz="2000" err="1">
                <a:solidFill>
                  <a:schemeClr val="tx1"/>
                </a:solidFill>
                <a:ea typeface="+mn-lt"/>
                <a:cs typeface="+mn-lt"/>
              </a:rPr>
              <a:t>stdout</a:t>
            </a:r>
            <a:r>
              <a:rPr lang="en-US" sz="2000">
                <a:solidFill>
                  <a:schemeClr val="tx1"/>
                </a:solidFill>
                <a:ea typeface="+mn-lt"/>
                <a:cs typeface="+mn-lt"/>
              </a:rPr>
              <a:t>);</a:t>
            </a:r>
          </a:p>
          <a:p>
            <a:pPr lvl="1"/>
            <a:r>
              <a:rPr lang="en-US" sz="2000">
                <a:solidFill>
                  <a:schemeClr val="tx1"/>
                </a:solidFill>
                <a:ea typeface="+mn-lt"/>
                <a:cs typeface="+mn-lt"/>
              </a:rPr>
              <a:t>    </a:t>
            </a:r>
            <a:r>
              <a:rPr lang="en-US" sz="2000" err="1">
                <a:solidFill>
                  <a:schemeClr val="tx1"/>
                </a:solidFill>
                <a:ea typeface="+mn-lt"/>
                <a:cs typeface="+mn-lt"/>
              </a:rPr>
              <a:t>fgets</a:t>
            </a:r>
            <a:r>
              <a:rPr lang="en-US" sz="2000">
                <a:solidFill>
                  <a:schemeClr val="tx1"/>
                </a:solidFill>
                <a:ea typeface="+mn-lt"/>
                <a:cs typeface="+mn-lt"/>
              </a:rPr>
              <a:t>(buf,500,stdin);</a:t>
            </a:r>
          </a:p>
          <a:p>
            <a:pPr lvl="1"/>
            <a:r>
              <a:rPr lang="en-US" sz="2000">
                <a:solidFill>
                  <a:schemeClr val="tx1"/>
                </a:solidFill>
                <a:ea typeface="+mn-lt"/>
                <a:cs typeface="+mn-lt"/>
              </a:rPr>
              <a:t>    </a:t>
            </a:r>
            <a:r>
              <a:rPr lang="en-US" sz="2000" err="1">
                <a:solidFill>
                  <a:schemeClr val="tx1"/>
                </a:solidFill>
                <a:ea typeface="+mn-lt"/>
                <a:cs typeface="+mn-lt"/>
              </a:rPr>
              <a:t>printf</a:t>
            </a:r>
            <a:r>
              <a:rPr lang="en-US" sz="2000">
                <a:solidFill>
                  <a:schemeClr val="tx1"/>
                </a:solidFill>
                <a:ea typeface="+mn-lt"/>
                <a:cs typeface="+mn-lt"/>
              </a:rPr>
              <a:t>("You said: %s\n",</a:t>
            </a:r>
            <a:r>
              <a:rPr lang="en-US" sz="2000" err="1">
                <a:solidFill>
                  <a:schemeClr val="tx1"/>
                </a:solidFill>
                <a:ea typeface="+mn-lt"/>
                <a:cs typeface="+mn-lt"/>
              </a:rPr>
              <a:t>buf</a:t>
            </a:r>
            <a:r>
              <a:rPr lang="en-US" sz="2000">
                <a:solidFill>
                  <a:schemeClr val="tx1"/>
                </a:solidFill>
                <a:ea typeface="+mn-lt"/>
                <a:cs typeface="+mn-lt"/>
              </a:rPr>
              <a:t>);</a:t>
            </a:r>
          </a:p>
          <a:p>
            <a:pPr lvl="1"/>
            <a:r>
              <a:rPr lang="en-US" sz="2000">
                <a:solidFill>
                  <a:schemeClr val="tx1"/>
                </a:solidFill>
                <a:ea typeface="+mn-lt"/>
                <a:cs typeface="+mn-lt"/>
              </a:rPr>
              <a:t>    return 0;</a:t>
            </a:r>
          </a:p>
          <a:p>
            <a:pPr lvl="1"/>
            <a:r>
              <a:rPr lang="en-US" sz="2000">
                <a:solidFill>
                  <a:schemeClr val="tx1"/>
                </a:solidFill>
                <a:ea typeface="+mn-lt"/>
                <a:cs typeface="+mn-lt"/>
              </a:rPr>
              <a:t>}</a:t>
            </a:r>
          </a:p>
        </p:txBody>
      </p:sp>
      <p:grpSp>
        <p:nvGrpSpPr>
          <p:cNvPr id="14" name="Group 13">
            <a:extLst>
              <a:ext uri="{FF2B5EF4-FFF2-40B4-BE49-F238E27FC236}">
                <a16:creationId xmlns:a16="http://schemas.microsoft.com/office/drawing/2014/main" id="{2A7FBD35-DECA-2D1E-6CC3-2E553CF214D2}"/>
              </a:ext>
            </a:extLst>
          </p:cNvPr>
          <p:cNvGrpSpPr/>
          <p:nvPr/>
        </p:nvGrpSpPr>
        <p:grpSpPr>
          <a:xfrm>
            <a:off x="4388435" y="3288798"/>
            <a:ext cx="2066956" cy="1522021"/>
            <a:chOff x="7566742" y="3523225"/>
            <a:chExt cx="1876323" cy="1425677"/>
          </a:xfrm>
        </p:grpSpPr>
        <p:sp>
          <p:nvSpPr>
            <p:cNvPr id="11" name="Rectangle: Rounded Corners 10">
              <a:extLst>
                <a:ext uri="{FF2B5EF4-FFF2-40B4-BE49-F238E27FC236}">
                  <a16:creationId xmlns:a16="http://schemas.microsoft.com/office/drawing/2014/main" id="{E76EDDC4-0AD3-DC05-1620-847798735C6E}"/>
                </a:ext>
              </a:extLst>
            </p:cNvPr>
            <p:cNvSpPr/>
            <p:nvPr/>
          </p:nvSpPr>
          <p:spPr>
            <a:xfrm>
              <a:off x="7566742" y="3523225"/>
              <a:ext cx="1237227" cy="3605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A67F30-1F97-2487-6657-927D8C075BFC}"/>
                </a:ext>
              </a:extLst>
            </p:cNvPr>
            <p:cNvSpPr/>
            <p:nvPr/>
          </p:nvSpPr>
          <p:spPr>
            <a:xfrm>
              <a:off x="7566742" y="4612966"/>
              <a:ext cx="1876323" cy="3359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E9F030A-F1B0-7C41-6AAC-58115AEB37FC}"/>
              </a:ext>
            </a:extLst>
          </p:cNvPr>
          <p:cNvSpPr txBox="1"/>
          <p:nvPr/>
        </p:nvSpPr>
        <p:spPr>
          <a:xfrm>
            <a:off x="5046369" y="5832435"/>
            <a:ext cx="2103019"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err="1">
                <a:latin typeface="Consolas"/>
              </a:rPr>
              <a:t>bof_demo.c</a:t>
            </a:r>
          </a:p>
        </p:txBody>
      </p:sp>
      <p:sp>
        <p:nvSpPr>
          <p:cNvPr id="3" name="TextBox 2">
            <a:extLst>
              <a:ext uri="{FF2B5EF4-FFF2-40B4-BE49-F238E27FC236}">
                <a16:creationId xmlns:a16="http://schemas.microsoft.com/office/drawing/2014/main" id="{5B63AD6F-8CE2-591C-3210-EA241F8FA327}"/>
              </a:ext>
            </a:extLst>
          </p:cNvPr>
          <p:cNvSpPr txBox="1"/>
          <p:nvPr/>
        </p:nvSpPr>
        <p:spPr>
          <a:xfrm>
            <a:off x="953277" y="1901890"/>
            <a:ext cx="238606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62626"/>
                </a:solidFill>
                <a:cs typeface="Arial"/>
              </a:rPr>
              <a:t>$ </a:t>
            </a:r>
            <a:r>
              <a:rPr lang="en-US" err="1">
                <a:solidFill>
                  <a:srgbClr val="262626"/>
                </a:solidFill>
                <a:cs typeface="Arial"/>
              </a:rPr>
              <a:t>gcc</a:t>
            </a:r>
            <a:r>
              <a:rPr lang="en-US">
                <a:solidFill>
                  <a:srgbClr val="262626"/>
                </a:solidFill>
                <a:cs typeface="Arial"/>
              </a:rPr>
              <a:t> -Wall -O0 -g -</a:t>
            </a:r>
            <a:r>
              <a:rPr lang="en-US" err="1">
                <a:solidFill>
                  <a:srgbClr val="262626"/>
                </a:solidFill>
                <a:cs typeface="Arial"/>
              </a:rPr>
              <a:t>fno</a:t>
            </a:r>
            <a:r>
              <a:rPr lang="en-US">
                <a:solidFill>
                  <a:srgbClr val="262626"/>
                </a:solidFill>
                <a:cs typeface="Arial"/>
              </a:rPr>
              <a:t>-omit-frame-pointer -</a:t>
            </a:r>
            <a:r>
              <a:rPr lang="en-US" err="1">
                <a:solidFill>
                  <a:srgbClr val="262626"/>
                </a:solidFill>
                <a:cs typeface="Arial"/>
              </a:rPr>
              <a:t>Wno</a:t>
            </a:r>
            <a:r>
              <a:rPr lang="en-US">
                <a:solidFill>
                  <a:srgbClr val="262626"/>
                </a:solidFill>
                <a:cs typeface="Arial"/>
              </a:rPr>
              <a:t>-deprecated-declarations -D_FORTIFY_SOURCE=0 -</a:t>
            </a:r>
            <a:r>
              <a:rPr lang="en-US" err="1">
                <a:solidFill>
                  <a:srgbClr val="262626"/>
                </a:solidFill>
                <a:cs typeface="Arial"/>
              </a:rPr>
              <a:t>Wno</a:t>
            </a:r>
            <a:r>
              <a:rPr lang="en-US">
                <a:solidFill>
                  <a:srgbClr val="262626"/>
                </a:solidFill>
                <a:cs typeface="Arial"/>
              </a:rPr>
              <a:t>-format -</a:t>
            </a:r>
            <a:r>
              <a:rPr lang="en-US" err="1">
                <a:solidFill>
                  <a:srgbClr val="262626"/>
                </a:solidFill>
                <a:cs typeface="Arial"/>
              </a:rPr>
              <a:t>Wno</a:t>
            </a:r>
            <a:r>
              <a:rPr lang="en-US">
                <a:solidFill>
                  <a:srgbClr val="262626"/>
                </a:solidFill>
                <a:cs typeface="Arial"/>
              </a:rPr>
              <a:t>-format-security -z </a:t>
            </a:r>
            <a:r>
              <a:rPr lang="en-US" err="1">
                <a:solidFill>
                  <a:srgbClr val="262626"/>
                </a:solidFill>
                <a:cs typeface="Arial"/>
              </a:rPr>
              <a:t>norelro</a:t>
            </a:r>
            <a:r>
              <a:rPr lang="en-US">
                <a:solidFill>
                  <a:srgbClr val="262626"/>
                </a:solidFill>
                <a:cs typeface="Arial"/>
              </a:rPr>
              <a:t> -z </a:t>
            </a:r>
            <a:r>
              <a:rPr lang="en-US" err="1">
                <a:solidFill>
                  <a:srgbClr val="262626"/>
                </a:solidFill>
                <a:cs typeface="Arial"/>
              </a:rPr>
              <a:t>execstack</a:t>
            </a:r>
            <a:r>
              <a:rPr lang="en-US">
                <a:solidFill>
                  <a:srgbClr val="262626"/>
                </a:solidFill>
                <a:cs typeface="Arial"/>
              </a:rPr>
              <a:t> -</a:t>
            </a:r>
            <a:r>
              <a:rPr lang="en-US" err="1">
                <a:solidFill>
                  <a:srgbClr val="262626"/>
                </a:solidFill>
                <a:cs typeface="Arial"/>
              </a:rPr>
              <a:t>fno</a:t>
            </a:r>
            <a:r>
              <a:rPr lang="en-US">
                <a:solidFill>
                  <a:srgbClr val="262626"/>
                </a:solidFill>
                <a:cs typeface="Arial"/>
              </a:rPr>
              <a:t>-stack-protector -no-pie -o </a:t>
            </a:r>
            <a:r>
              <a:rPr lang="en-US" err="1">
                <a:solidFill>
                  <a:srgbClr val="262626"/>
                </a:solidFill>
                <a:cs typeface="Arial"/>
              </a:rPr>
              <a:t>bof_demo</a:t>
            </a:r>
            <a:r>
              <a:rPr lang="en-US">
                <a:solidFill>
                  <a:srgbClr val="262626"/>
                </a:solidFill>
                <a:cs typeface="Arial"/>
              </a:rPr>
              <a:t> </a:t>
            </a:r>
            <a:r>
              <a:rPr lang="en-US" err="1">
                <a:solidFill>
                  <a:srgbClr val="262626"/>
                </a:solidFill>
                <a:cs typeface="Arial"/>
              </a:rPr>
              <a:t>bof_demo.c</a:t>
            </a:r>
            <a:r>
              <a:rPr lang="en-US">
                <a:solidFill>
                  <a:srgbClr val="262626"/>
                </a:solidFill>
                <a:cs typeface="Arial"/>
              </a:rPr>
              <a:t>​</a:t>
            </a:r>
            <a:endParaRPr lang="en-US"/>
          </a:p>
        </p:txBody>
      </p:sp>
    </p:spTree>
    <p:extLst>
      <p:ext uri="{BB962C8B-B14F-4D97-AF65-F5344CB8AC3E}">
        <p14:creationId xmlns:p14="http://schemas.microsoft.com/office/powerpoint/2010/main" val="349623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Traditional Buffer Overflow Exploit (cont.)</a:t>
            </a:r>
          </a:p>
        </p:txBody>
      </p:sp>
      <p:graphicFrame>
        <p:nvGraphicFramePr>
          <p:cNvPr id="4" name="Table 4">
            <a:extLst>
              <a:ext uri="{FF2B5EF4-FFF2-40B4-BE49-F238E27FC236}">
                <a16:creationId xmlns:a16="http://schemas.microsoft.com/office/drawing/2014/main" id="{A110FEE0-EE97-0F6A-8B7C-8A4CADC5E50B}"/>
              </a:ext>
            </a:extLst>
          </p:cNvPr>
          <p:cNvGraphicFramePr>
            <a:graphicFrameLocks noGrp="1"/>
          </p:cNvGraphicFramePr>
          <p:nvPr>
            <p:ph idx="1"/>
            <p:extLst>
              <p:ext uri="{D42A27DB-BD31-4B8C-83A1-F6EECF244321}">
                <p14:modId xmlns:p14="http://schemas.microsoft.com/office/powerpoint/2010/main" val="1440011094"/>
              </p:ext>
            </p:extLst>
          </p:nvPr>
        </p:nvGraphicFramePr>
        <p:xfrm>
          <a:off x="8857779" y="2042580"/>
          <a:ext cx="2630109" cy="378513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630855">
                <a:tc>
                  <a:txBody>
                    <a:bodyPr/>
                    <a:lstStyle/>
                    <a:p>
                      <a:pPr lvl="0" algn="ctr">
                        <a:buNone/>
                      </a:pPr>
                      <a:r>
                        <a:rPr lang="en-US"/>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53017167"/>
                  </a:ext>
                </a:extLst>
              </a:tr>
              <a:tr h="630855">
                <a:tc>
                  <a:txBody>
                    <a:bodyPr/>
                    <a:lstStyle/>
                    <a:p>
                      <a:pPr lvl="0" algn="ctr">
                        <a:buNone/>
                      </a:pPr>
                      <a:r>
                        <a:rPr lang="en-US" sz="1800" b="0" i="0" u="none" strike="noStrike" noProof="0">
                          <a:solidFill>
                            <a:srgbClr val="000000"/>
                          </a:solidFill>
                          <a:latin typeface="Garamond"/>
                        </a:rPr>
                        <a:t>Pointer to no-op sled</a:t>
                      </a:r>
                      <a:endParaRPr lang="en-US"/>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232329210"/>
                  </a:ext>
                </a:extLst>
              </a:tr>
              <a:tr h="630855">
                <a:tc>
                  <a:txBody>
                    <a:bodyPr/>
                    <a:lstStyle/>
                    <a:p>
                      <a:pPr lvl="0" algn="ctr">
                        <a:buNone/>
                      </a:pPr>
                      <a:r>
                        <a:rPr lang="en-US" sz="1800" b="0" i="0" u="none" strike="noStrike" noProof="0">
                          <a:solidFill>
                            <a:srgbClr val="000000"/>
                          </a:solidFill>
                        </a:rPr>
                        <a:t>Saved EBP</a:t>
                      </a:r>
                      <a:endParaRPr lang="en-US"/>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8000225"/>
                  </a:ext>
                </a:extLst>
              </a:tr>
              <a:tr h="630855">
                <a:tc>
                  <a:txBody>
                    <a:bodyPr/>
                    <a:lstStyle/>
                    <a:p>
                      <a:pPr algn="ctr"/>
                      <a:r>
                        <a:rPr lang="en-US" sz="1800" b="0" i="0" u="none" strike="noStrike" noProof="0">
                          <a:solidFill>
                            <a:srgbClr val="000000"/>
                          </a:solidFill>
                          <a:latin typeface="Garamond"/>
                        </a:rPr>
                        <a:t>Shellcode</a:t>
                      </a:r>
                      <a:endParaRPr lang="en-US"/>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5767826"/>
                  </a:ext>
                </a:extLst>
              </a:tr>
              <a:tr h="630855">
                <a:tc>
                  <a:txBody>
                    <a:bodyPr/>
                    <a:lstStyle/>
                    <a:p>
                      <a:pPr lvl="0" algn="ctr">
                        <a:buNone/>
                      </a:pPr>
                      <a:r>
                        <a:rPr lang="en-US" sz="1800" b="0" i="0" u="none" strike="noStrike" noProof="0">
                          <a:solidFill>
                            <a:srgbClr val="000000"/>
                          </a:solidFill>
                          <a:latin typeface="Garamond"/>
                        </a:rPr>
                        <a:t>No-op sled</a:t>
                      </a:r>
                      <a:endParaRPr lang="en-US"/>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01360958"/>
                  </a:ext>
                </a:extLst>
              </a:tr>
              <a:tr h="630855">
                <a:tc>
                  <a:txBody>
                    <a:bodyPr/>
                    <a:lstStyle/>
                    <a:p>
                      <a:pPr algn="ctr"/>
                      <a:r>
                        <a:rPr lang="en-US"/>
                        <a:t>...</a:t>
                      </a: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535350060"/>
                  </a:ext>
                </a:extLst>
              </a:tr>
            </a:tbl>
          </a:graphicData>
        </a:graphic>
      </p:graphicFrame>
      <p:sp>
        <p:nvSpPr>
          <p:cNvPr id="5" name="Content Placeholder 2">
            <a:extLst>
              <a:ext uri="{FF2B5EF4-FFF2-40B4-BE49-F238E27FC236}">
                <a16:creationId xmlns:a16="http://schemas.microsoft.com/office/drawing/2014/main" id="{4AFDBF86-703C-09B8-32B9-F2503D086D17}"/>
              </a:ext>
            </a:extLst>
          </p:cNvPr>
          <p:cNvSpPr txBox="1">
            <a:spLocks/>
          </p:cNvSpPr>
          <p:nvPr/>
        </p:nvSpPr>
        <p:spPr>
          <a:xfrm>
            <a:off x="1295401" y="1832103"/>
            <a:ext cx="3620449" cy="398924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SzPct val="114999"/>
            </a:pPr>
            <a:r>
              <a:rPr lang="en-US" sz="2800"/>
              <a:t>Develop Shellcode</a:t>
            </a:r>
          </a:p>
          <a:p>
            <a:pPr>
              <a:buSzPct val="114999"/>
            </a:pPr>
            <a:r>
              <a:rPr lang="en-US" sz="2800"/>
              <a:t>Place no-op sled on the stack</a:t>
            </a:r>
          </a:p>
          <a:p>
            <a:pPr>
              <a:buSzPct val="114999"/>
            </a:pPr>
            <a:r>
              <a:rPr lang="en-US" sz="2800"/>
              <a:t>Place Shellcode on the stack</a:t>
            </a:r>
          </a:p>
          <a:p>
            <a:pPr>
              <a:buSzPct val="114999"/>
            </a:pPr>
            <a:r>
              <a:rPr lang="en-US" sz="2800"/>
              <a:t>Align RIP (Instruction Pointer to point back to shellcode)</a:t>
            </a:r>
          </a:p>
          <a:p>
            <a:pPr>
              <a:buSzPct val="114999"/>
            </a:pPr>
            <a:endParaRPr lang="en-US" sz="2800"/>
          </a:p>
          <a:p>
            <a:pPr>
              <a:buSzPct val="114999"/>
            </a:pPr>
            <a:endParaRPr lang="en-US" sz="2800"/>
          </a:p>
        </p:txBody>
      </p:sp>
      <p:sp>
        <p:nvSpPr>
          <p:cNvPr id="6" name="TextBox 1">
            <a:extLst>
              <a:ext uri="{FF2B5EF4-FFF2-40B4-BE49-F238E27FC236}">
                <a16:creationId xmlns:a16="http://schemas.microsoft.com/office/drawing/2014/main" id="{883196A3-4FFE-0DEA-4667-1D0D3443379C}"/>
              </a:ext>
            </a:extLst>
          </p:cNvPr>
          <p:cNvSpPr txBox="1"/>
          <p:nvPr/>
        </p:nvSpPr>
        <p:spPr>
          <a:xfrm>
            <a:off x="9119728" y="1645443"/>
            <a:ext cx="210301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atin typeface="Consolas" charset="0"/>
                <a:ea typeface="Consolas" charset="0"/>
                <a:cs typeface="Consolas" charset="0"/>
              </a:rPr>
              <a:t>0xFFFFFFFF</a:t>
            </a:r>
          </a:p>
        </p:txBody>
      </p:sp>
      <p:sp>
        <p:nvSpPr>
          <p:cNvPr id="7" name="TextBox 1">
            <a:extLst>
              <a:ext uri="{FF2B5EF4-FFF2-40B4-BE49-F238E27FC236}">
                <a16:creationId xmlns:a16="http://schemas.microsoft.com/office/drawing/2014/main" id="{01A6EEF2-00E3-8939-AD48-9A8AF56F5DA6}"/>
              </a:ext>
            </a:extLst>
          </p:cNvPr>
          <p:cNvSpPr txBox="1"/>
          <p:nvPr/>
        </p:nvSpPr>
        <p:spPr>
          <a:xfrm>
            <a:off x="9119727" y="5826527"/>
            <a:ext cx="210301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atin typeface="Consolas" charset="0"/>
                <a:ea typeface="Consolas" charset="0"/>
                <a:cs typeface="Consolas" charset="0"/>
              </a:rPr>
              <a:t>0x00000000</a:t>
            </a:r>
          </a:p>
        </p:txBody>
      </p:sp>
      <p:sp>
        <p:nvSpPr>
          <p:cNvPr id="3" name="TextBox 2">
            <a:extLst>
              <a:ext uri="{FF2B5EF4-FFF2-40B4-BE49-F238E27FC236}">
                <a16:creationId xmlns:a16="http://schemas.microsoft.com/office/drawing/2014/main" id="{D610D3FD-86C7-DA52-6EA6-820011138129}"/>
              </a:ext>
            </a:extLst>
          </p:cNvPr>
          <p:cNvSpPr txBox="1"/>
          <p:nvPr/>
        </p:nvSpPr>
        <p:spPr>
          <a:xfrm>
            <a:off x="5278692" y="1855839"/>
            <a:ext cx="3263080" cy="3970318"/>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a:rPr>
              <a:t>global _start
section .text
_start:
	</a:t>
            </a:r>
            <a:r>
              <a:rPr lang="en-US" err="1">
                <a:latin typeface="Consolas"/>
              </a:rPr>
              <a:t>xor</a:t>
            </a:r>
            <a:r>
              <a:rPr lang="en-US">
                <a:latin typeface="Consolas"/>
              </a:rPr>
              <a:t> </a:t>
            </a:r>
            <a:r>
              <a:rPr lang="en-US" err="1">
                <a:latin typeface="Consolas"/>
              </a:rPr>
              <a:t>rsi,rsi</a:t>
            </a:r>
            <a:r>
              <a:rPr lang="en-US">
                <a:latin typeface="Consolas"/>
              </a:rPr>
              <a:t>
	push </a:t>
            </a:r>
            <a:r>
              <a:rPr lang="en-US" err="1">
                <a:latin typeface="Consolas"/>
              </a:rPr>
              <a:t>rsi</a:t>
            </a:r>
            <a:r>
              <a:rPr lang="en-US">
                <a:latin typeface="Consolas"/>
              </a:rPr>
              <a:t>
	mov rdi,0x68732f2f6e69622f
	push </a:t>
            </a:r>
            <a:r>
              <a:rPr lang="en-US" err="1">
                <a:latin typeface="Consolas"/>
              </a:rPr>
              <a:t>rdi</a:t>
            </a:r>
            <a:r>
              <a:rPr lang="en-US">
                <a:latin typeface="Consolas"/>
              </a:rPr>
              <a:t>
	push </a:t>
            </a:r>
            <a:r>
              <a:rPr lang="en-US" err="1">
                <a:latin typeface="Consolas"/>
              </a:rPr>
              <a:t>rsp</a:t>
            </a:r>
            <a:r>
              <a:rPr lang="en-US">
                <a:latin typeface="Consolas"/>
              </a:rPr>
              <a:t>
	pop </a:t>
            </a:r>
            <a:r>
              <a:rPr lang="en-US" err="1">
                <a:latin typeface="Consolas"/>
              </a:rPr>
              <a:t>rdi</a:t>
            </a:r>
            <a:r>
              <a:rPr lang="en-US">
                <a:latin typeface="Consolas"/>
              </a:rPr>
              <a:t>
	push 59
	pop </a:t>
            </a:r>
            <a:r>
              <a:rPr lang="en-US" err="1">
                <a:latin typeface="Consolas"/>
              </a:rPr>
              <a:t>rax</a:t>
            </a:r>
            <a:r>
              <a:rPr lang="en-US">
                <a:latin typeface="Consolas"/>
              </a:rPr>
              <a:t>
	</a:t>
            </a:r>
            <a:r>
              <a:rPr lang="en-US" err="1">
                <a:latin typeface="Consolas"/>
              </a:rPr>
              <a:t>cdq</a:t>
            </a:r>
            <a:r>
              <a:rPr lang="en-US">
                <a:latin typeface="Consolas"/>
              </a:rPr>
              <a:t>
	</a:t>
            </a:r>
            <a:r>
              <a:rPr lang="en-US" err="1">
                <a:latin typeface="Consolas"/>
              </a:rPr>
              <a:t>syscall</a:t>
            </a:r>
            <a:endParaRPr lang="en-US" err="1"/>
          </a:p>
        </p:txBody>
      </p:sp>
      <p:sp>
        <p:nvSpPr>
          <p:cNvPr id="9" name="TextBox 1">
            <a:extLst>
              <a:ext uri="{FF2B5EF4-FFF2-40B4-BE49-F238E27FC236}">
                <a16:creationId xmlns:a16="http://schemas.microsoft.com/office/drawing/2014/main" id="{74A402CE-13FB-A5DC-D35C-C17E3F9B7CC8}"/>
              </a:ext>
            </a:extLst>
          </p:cNvPr>
          <p:cNvSpPr txBox="1"/>
          <p:nvPr/>
        </p:nvSpPr>
        <p:spPr>
          <a:xfrm>
            <a:off x="5782903" y="5826526"/>
            <a:ext cx="2103019"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atin typeface="Consolas"/>
              </a:rPr>
              <a:t>Shellcode</a:t>
            </a:r>
            <a:endParaRPr lang="en-US"/>
          </a:p>
        </p:txBody>
      </p:sp>
    </p:spTree>
    <p:extLst>
      <p:ext uri="{BB962C8B-B14F-4D97-AF65-F5344CB8AC3E}">
        <p14:creationId xmlns:p14="http://schemas.microsoft.com/office/powerpoint/2010/main" val="152594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Traditional Buffer Overflow Exploit (cont.)</a:t>
            </a:r>
          </a:p>
        </p:txBody>
      </p:sp>
      <p:graphicFrame>
        <p:nvGraphicFramePr>
          <p:cNvPr id="3" name="Table 3">
            <a:extLst>
              <a:ext uri="{FF2B5EF4-FFF2-40B4-BE49-F238E27FC236}">
                <a16:creationId xmlns:a16="http://schemas.microsoft.com/office/drawing/2014/main" id="{B0DE2AC1-69A9-6FAC-BBFC-FFA7FFED7561}"/>
              </a:ext>
            </a:extLst>
          </p:cNvPr>
          <p:cNvGraphicFramePr>
            <a:graphicFrameLocks noGrp="1"/>
          </p:cNvGraphicFramePr>
          <p:nvPr>
            <p:extLst>
              <p:ext uri="{D42A27DB-BD31-4B8C-83A1-F6EECF244321}">
                <p14:modId xmlns:p14="http://schemas.microsoft.com/office/powerpoint/2010/main" val="69950857"/>
              </p:ext>
            </p:extLst>
          </p:nvPr>
        </p:nvGraphicFramePr>
        <p:xfrm>
          <a:off x="919975" y="3559097"/>
          <a:ext cx="10577576" cy="579120"/>
        </p:xfrm>
        <a:graphic>
          <a:graphicData uri="http://schemas.openxmlformats.org/drawingml/2006/table">
            <a:tbl>
              <a:tblPr firstRow="1" bandRow="1">
                <a:tableStyleId>{5940675A-B579-460E-94D1-54222C63F5DA}</a:tableStyleId>
              </a:tblPr>
              <a:tblGrid>
                <a:gridCol w="1017548">
                  <a:extLst>
                    <a:ext uri="{9D8B030D-6E8A-4147-A177-3AD203B41FA5}">
                      <a16:colId xmlns:a16="http://schemas.microsoft.com/office/drawing/2014/main" val="4104290975"/>
                    </a:ext>
                  </a:extLst>
                </a:gridCol>
                <a:gridCol w="2538253">
                  <a:extLst>
                    <a:ext uri="{9D8B030D-6E8A-4147-A177-3AD203B41FA5}">
                      <a16:colId xmlns:a16="http://schemas.microsoft.com/office/drawing/2014/main" val="88160365"/>
                    </a:ext>
                  </a:extLst>
                </a:gridCol>
                <a:gridCol w="2462949">
                  <a:extLst>
                    <a:ext uri="{9D8B030D-6E8A-4147-A177-3AD203B41FA5}">
                      <a16:colId xmlns:a16="http://schemas.microsoft.com/office/drawing/2014/main" val="2106719825"/>
                    </a:ext>
                  </a:extLst>
                </a:gridCol>
                <a:gridCol w="3540512">
                  <a:extLst>
                    <a:ext uri="{9D8B030D-6E8A-4147-A177-3AD203B41FA5}">
                      <a16:colId xmlns:a16="http://schemas.microsoft.com/office/drawing/2014/main" val="3168807671"/>
                    </a:ext>
                  </a:extLst>
                </a:gridCol>
                <a:gridCol w="1018314">
                  <a:extLst>
                    <a:ext uri="{9D8B030D-6E8A-4147-A177-3AD203B41FA5}">
                      <a16:colId xmlns:a16="http://schemas.microsoft.com/office/drawing/2014/main" val="641567033"/>
                    </a:ext>
                  </a:extLst>
                </a:gridCol>
              </a:tblGrid>
              <a:tr h="370840">
                <a:tc>
                  <a:txBody>
                    <a:bodyPr/>
                    <a:lstStyle/>
                    <a:p>
                      <a:r>
                        <a:rPr lang="en-US" sz="3200"/>
                        <a:t>...</a:t>
                      </a:r>
                    </a:p>
                  </a:txBody>
                  <a:tcPr/>
                </a:tc>
                <a:tc>
                  <a:txBody>
                    <a:bodyPr/>
                    <a:lstStyle/>
                    <a:p>
                      <a:r>
                        <a:rPr lang="en-US" sz="3200">
                          <a:solidFill>
                            <a:schemeClr val="bg1"/>
                          </a:solidFill>
                        </a:rPr>
                        <a:t>No-op sled</a:t>
                      </a:r>
                    </a:p>
                  </a:txBody>
                  <a:tcPr>
                    <a:solidFill>
                      <a:srgbClr val="00B050"/>
                    </a:solidFill>
                  </a:tcPr>
                </a:tc>
                <a:tc>
                  <a:txBody>
                    <a:bodyPr/>
                    <a:lstStyle/>
                    <a:p>
                      <a:pPr lvl="0">
                        <a:buNone/>
                      </a:pPr>
                      <a:r>
                        <a:rPr lang="en-US" sz="3200">
                          <a:solidFill>
                            <a:schemeClr val="bg1"/>
                          </a:solidFill>
                        </a:rPr>
                        <a:t>Shellcode</a:t>
                      </a:r>
                    </a:p>
                  </a:txBody>
                  <a:tcPr>
                    <a:solidFill>
                      <a:srgbClr val="0070C0"/>
                    </a:solidFill>
                  </a:tcPr>
                </a:tc>
                <a:tc>
                  <a:txBody>
                    <a:bodyPr/>
                    <a:lstStyle/>
                    <a:p>
                      <a:r>
                        <a:rPr lang="en-US" sz="3200">
                          <a:solidFill>
                            <a:schemeClr val="bg1"/>
                          </a:solidFill>
                        </a:rPr>
                        <a:t>Address of No Op</a:t>
                      </a:r>
                    </a:p>
                  </a:txBody>
                  <a:tcPr>
                    <a:solidFill>
                      <a:srgbClr val="C00000"/>
                    </a:solidFill>
                  </a:tcPr>
                </a:tc>
                <a:tc>
                  <a:txBody>
                    <a:bodyPr/>
                    <a:lstStyle/>
                    <a:p>
                      <a:r>
                        <a:rPr lang="en-US" sz="3200"/>
                        <a:t>...</a:t>
                      </a:r>
                    </a:p>
                  </a:txBody>
                  <a:tcPr/>
                </a:tc>
                <a:extLst>
                  <a:ext uri="{0D108BD9-81ED-4DB2-BD59-A6C34878D82A}">
                    <a16:rowId xmlns:a16="http://schemas.microsoft.com/office/drawing/2014/main" val="3666078861"/>
                  </a:ext>
                </a:extLst>
              </a:tr>
            </a:tbl>
          </a:graphicData>
        </a:graphic>
      </p:graphicFrame>
      <p:sp>
        <p:nvSpPr>
          <p:cNvPr id="6" name="TextBox 5">
            <a:extLst>
              <a:ext uri="{FF2B5EF4-FFF2-40B4-BE49-F238E27FC236}">
                <a16:creationId xmlns:a16="http://schemas.microsoft.com/office/drawing/2014/main" id="{A3287619-1205-1B53-D769-09292FB5DF2C}"/>
              </a:ext>
            </a:extLst>
          </p:cNvPr>
          <p:cNvSpPr txBox="1"/>
          <p:nvPr/>
        </p:nvSpPr>
        <p:spPr>
          <a:xfrm>
            <a:off x="8876413" y="4303150"/>
            <a:ext cx="3078750" cy="492443"/>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600">
                <a:latin typeface="Consolas"/>
                <a:ea typeface="Consolas" charset="0"/>
                <a:cs typeface="Consolas" charset="0"/>
              </a:rPr>
              <a:t>0xFFFFFFFF</a:t>
            </a:r>
          </a:p>
        </p:txBody>
      </p:sp>
      <p:sp>
        <p:nvSpPr>
          <p:cNvPr id="4" name="TextBox 3">
            <a:extLst>
              <a:ext uri="{FF2B5EF4-FFF2-40B4-BE49-F238E27FC236}">
                <a16:creationId xmlns:a16="http://schemas.microsoft.com/office/drawing/2014/main" id="{93F41530-64E1-0CE6-2711-03351CF79D71}"/>
              </a:ext>
            </a:extLst>
          </p:cNvPr>
          <p:cNvSpPr txBox="1"/>
          <p:nvPr/>
        </p:nvSpPr>
        <p:spPr>
          <a:xfrm>
            <a:off x="611045" y="4210224"/>
            <a:ext cx="2436038" cy="492443"/>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600">
                <a:latin typeface="Consolas"/>
                <a:ea typeface="+mn-lt"/>
                <a:cs typeface="+mn-lt"/>
              </a:rPr>
              <a:t>0x00000000</a:t>
            </a:r>
          </a:p>
        </p:txBody>
      </p:sp>
      <p:sp>
        <p:nvSpPr>
          <p:cNvPr id="7" name="Arrow: Curved Down 6">
            <a:extLst>
              <a:ext uri="{FF2B5EF4-FFF2-40B4-BE49-F238E27FC236}">
                <a16:creationId xmlns:a16="http://schemas.microsoft.com/office/drawing/2014/main" id="{2CC73F7F-0D19-110A-805D-2A0A5DC8CE99}"/>
              </a:ext>
            </a:extLst>
          </p:cNvPr>
          <p:cNvSpPr/>
          <p:nvPr/>
        </p:nvSpPr>
        <p:spPr>
          <a:xfrm flipH="1">
            <a:off x="2970838" y="2493582"/>
            <a:ext cx="5599708" cy="8331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50895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Traditional Buffer Overflow Exploit (cont.)</a:t>
            </a:r>
          </a:p>
        </p:txBody>
      </p:sp>
      <p:graphicFrame>
        <p:nvGraphicFramePr>
          <p:cNvPr id="3" name="Table 3">
            <a:extLst>
              <a:ext uri="{FF2B5EF4-FFF2-40B4-BE49-F238E27FC236}">
                <a16:creationId xmlns:a16="http://schemas.microsoft.com/office/drawing/2014/main" id="{B0DE2AC1-69A9-6FAC-BBFC-FFA7FFED7561}"/>
              </a:ext>
            </a:extLst>
          </p:cNvPr>
          <p:cNvGraphicFramePr>
            <a:graphicFrameLocks noGrp="1"/>
          </p:cNvGraphicFramePr>
          <p:nvPr/>
        </p:nvGraphicFramePr>
        <p:xfrm>
          <a:off x="919975" y="3559097"/>
          <a:ext cx="10577576" cy="579120"/>
        </p:xfrm>
        <a:graphic>
          <a:graphicData uri="http://schemas.openxmlformats.org/drawingml/2006/table">
            <a:tbl>
              <a:tblPr firstRow="1" bandRow="1">
                <a:tableStyleId>{5940675A-B579-460E-94D1-54222C63F5DA}</a:tableStyleId>
              </a:tblPr>
              <a:tblGrid>
                <a:gridCol w="1017548">
                  <a:extLst>
                    <a:ext uri="{9D8B030D-6E8A-4147-A177-3AD203B41FA5}">
                      <a16:colId xmlns:a16="http://schemas.microsoft.com/office/drawing/2014/main" val="4104290975"/>
                    </a:ext>
                  </a:extLst>
                </a:gridCol>
                <a:gridCol w="2538253">
                  <a:extLst>
                    <a:ext uri="{9D8B030D-6E8A-4147-A177-3AD203B41FA5}">
                      <a16:colId xmlns:a16="http://schemas.microsoft.com/office/drawing/2014/main" val="88160365"/>
                    </a:ext>
                  </a:extLst>
                </a:gridCol>
                <a:gridCol w="2462949">
                  <a:extLst>
                    <a:ext uri="{9D8B030D-6E8A-4147-A177-3AD203B41FA5}">
                      <a16:colId xmlns:a16="http://schemas.microsoft.com/office/drawing/2014/main" val="2106719825"/>
                    </a:ext>
                  </a:extLst>
                </a:gridCol>
                <a:gridCol w="3540512">
                  <a:extLst>
                    <a:ext uri="{9D8B030D-6E8A-4147-A177-3AD203B41FA5}">
                      <a16:colId xmlns:a16="http://schemas.microsoft.com/office/drawing/2014/main" val="3168807671"/>
                    </a:ext>
                  </a:extLst>
                </a:gridCol>
                <a:gridCol w="1018314">
                  <a:extLst>
                    <a:ext uri="{9D8B030D-6E8A-4147-A177-3AD203B41FA5}">
                      <a16:colId xmlns:a16="http://schemas.microsoft.com/office/drawing/2014/main" val="641567033"/>
                    </a:ext>
                  </a:extLst>
                </a:gridCol>
              </a:tblGrid>
              <a:tr h="370840">
                <a:tc>
                  <a:txBody>
                    <a:bodyPr/>
                    <a:lstStyle/>
                    <a:p>
                      <a:r>
                        <a:rPr lang="en-US" sz="3200"/>
                        <a:t>...</a:t>
                      </a:r>
                    </a:p>
                  </a:txBody>
                  <a:tcPr/>
                </a:tc>
                <a:tc>
                  <a:txBody>
                    <a:bodyPr/>
                    <a:lstStyle/>
                    <a:p>
                      <a:r>
                        <a:rPr lang="en-US" sz="3200">
                          <a:solidFill>
                            <a:schemeClr val="bg1"/>
                          </a:solidFill>
                        </a:rPr>
                        <a:t>No-op sled</a:t>
                      </a:r>
                    </a:p>
                  </a:txBody>
                  <a:tcPr>
                    <a:solidFill>
                      <a:srgbClr val="00B050"/>
                    </a:solidFill>
                  </a:tcPr>
                </a:tc>
                <a:tc>
                  <a:txBody>
                    <a:bodyPr/>
                    <a:lstStyle/>
                    <a:p>
                      <a:pPr lvl="0">
                        <a:buNone/>
                      </a:pPr>
                      <a:r>
                        <a:rPr lang="en-US" sz="3200">
                          <a:solidFill>
                            <a:schemeClr val="bg1"/>
                          </a:solidFill>
                        </a:rPr>
                        <a:t>Shellcode</a:t>
                      </a:r>
                    </a:p>
                  </a:txBody>
                  <a:tcPr>
                    <a:solidFill>
                      <a:srgbClr val="0070C0"/>
                    </a:solidFill>
                  </a:tcPr>
                </a:tc>
                <a:tc>
                  <a:txBody>
                    <a:bodyPr/>
                    <a:lstStyle/>
                    <a:p>
                      <a:r>
                        <a:rPr lang="en-US" sz="3200">
                          <a:solidFill>
                            <a:schemeClr val="bg1"/>
                          </a:solidFill>
                        </a:rPr>
                        <a:t>Address of No Op</a:t>
                      </a:r>
                    </a:p>
                  </a:txBody>
                  <a:tcPr>
                    <a:solidFill>
                      <a:srgbClr val="C00000"/>
                    </a:solidFill>
                  </a:tcPr>
                </a:tc>
                <a:tc>
                  <a:txBody>
                    <a:bodyPr/>
                    <a:lstStyle/>
                    <a:p>
                      <a:r>
                        <a:rPr lang="en-US" sz="3200"/>
                        <a:t>...</a:t>
                      </a:r>
                    </a:p>
                  </a:txBody>
                  <a:tcPr/>
                </a:tc>
                <a:extLst>
                  <a:ext uri="{0D108BD9-81ED-4DB2-BD59-A6C34878D82A}">
                    <a16:rowId xmlns:a16="http://schemas.microsoft.com/office/drawing/2014/main" val="3666078861"/>
                  </a:ext>
                </a:extLst>
              </a:tr>
            </a:tbl>
          </a:graphicData>
        </a:graphic>
      </p:graphicFrame>
      <p:sp>
        <p:nvSpPr>
          <p:cNvPr id="6" name="TextBox 5">
            <a:extLst>
              <a:ext uri="{FF2B5EF4-FFF2-40B4-BE49-F238E27FC236}">
                <a16:creationId xmlns:a16="http://schemas.microsoft.com/office/drawing/2014/main" id="{A3287619-1205-1B53-D769-09292FB5DF2C}"/>
              </a:ext>
            </a:extLst>
          </p:cNvPr>
          <p:cNvSpPr txBox="1"/>
          <p:nvPr/>
        </p:nvSpPr>
        <p:spPr>
          <a:xfrm>
            <a:off x="8876413" y="4303150"/>
            <a:ext cx="3078750" cy="492443"/>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600">
                <a:latin typeface="Consolas"/>
                <a:ea typeface="Consolas" charset="0"/>
                <a:cs typeface="Consolas" charset="0"/>
              </a:rPr>
              <a:t>0xFFFFFFFF</a:t>
            </a:r>
          </a:p>
        </p:txBody>
      </p:sp>
      <p:sp>
        <p:nvSpPr>
          <p:cNvPr id="4" name="TextBox 3">
            <a:extLst>
              <a:ext uri="{FF2B5EF4-FFF2-40B4-BE49-F238E27FC236}">
                <a16:creationId xmlns:a16="http://schemas.microsoft.com/office/drawing/2014/main" id="{93F41530-64E1-0CE6-2711-03351CF79D71}"/>
              </a:ext>
            </a:extLst>
          </p:cNvPr>
          <p:cNvSpPr txBox="1"/>
          <p:nvPr/>
        </p:nvSpPr>
        <p:spPr>
          <a:xfrm>
            <a:off x="611045" y="4210224"/>
            <a:ext cx="2436038" cy="492443"/>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600">
                <a:latin typeface="Consolas"/>
                <a:ea typeface="+mn-lt"/>
                <a:cs typeface="+mn-lt"/>
              </a:rPr>
              <a:t>0x00000000</a:t>
            </a:r>
          </a:p>
        </p:txBody>
      </p:sp>
      <p:sp>
        <p:nvSpPr>
          <p:cNvPr id="7" name="Arrow: Curved Down 6">
            <a:extLst>
              <a:ext uri="{FF2B5EF4-FFF2-40B4-BE49-F238E27FC236}">
                <a16:creationId xmlns:a16="http://schemas.microsoft.com/office/drawing/2014/main" id="{2CC73F7F-0D19-110A-805D-2A0A5DC8CE99}"/>
              </a:ext>
            </a:extLst>
          </p:cNvPr>
          <p:cNvSpPr/>
          <p:nvPr/>
        </p:nvSpPr>
        <p:spPr>
          <a:xfrm flipH="1">
            <a:off x="2970838" y="2493582"/>
            <a:ext cx="5599708" cy="8331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1854525C-518B-7F77-CC57-C952E29B8F11}"/>
              </a:ext>
            </a:extLst>
          </p:cNvPr>
          <p:cNvSpPr/>
          <p:nvPr/>
        </p:nvSpPr>
        <p:spPr>
          <a:xfrm>
            <a:off x="2292399" y="1790194"/>
            <a:ext cx="6815751" cy="381370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mr-IN" sz="4000">
                <a:latin typeface="Consolas"/>
                <a:ea typeface="Consolas" charset="0"/>
                <a:cs typeface="Consolas" charset="0"/>
              </a:rPr>
              <a:t>…</a:t>
            </a:r>
            <a:endParaRPr lang="en-US" sz="4000">
              <a:latin typeface="Consolas"/>
              <a:ea typeface="Consolas" charset="0"/>
              <a:cs typeface="Consolas" charset="0"/>
            </a:endParaRPr>
          </a:p>
          <a:p>
            <a:pPr algn="ctr"/>
            <a:r>
              <a:rPr lang="en-US" sz="4000">
                <a:latin typeface="Consolas"/>
                <a:ea typeface="Consolas" charset="0"/>
                <a:cs typeface="Consolas" charset="0"/>
              </a:rPr>
              <a:t> $ </a:t>
            </a:r>
            <a:endParaRPr lang="en-US" sz="4000">
              <a:latin typeface="Consolas" charset="0"/>
              <a:ea typeface="Consolas" charset="0"/>
              <a:cs typeface="Consolas" charset="0"/>
            </a:endParaRPr>
          </a:p>
        </p:txBody>
      </p:sp>
    </p:spTree>
    <p:extLst>
      <p:ext uri="{BB962C8B-B14F-4D97-AF65-F5344CB8AC3E}">
        <p14:creationId xmlns:p14="http://schemas.microsoft.com/office/powerpoint/2010/main" val="451687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Why does traditional BOF no longer work?</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r>
              <a:rPr lang="en-US" sz="3200">
                <a:ea typeface="+mn-lt"/>
                <a:cs typeface="+mn-lt"/>
              </a:rPr>
              <a:t>Stack canaries</a:t>
            </a:r>
          </a:p>
          <a:p>
            <a:pPr>
              <a:buSzPct val="114999"/>
            </a:pPr>
            <a:r>
              <a:rPr lang="en-US" sz="3200">
                <a:ea typeface="+mn-lt"/>
                <a:cs typeface="+mn-lt"/>
              </a:rPr>
              <a:t>Address Space Layout Randomization (ASLR)</a:t>
            </a:r>
          </a:p>
          <a:p>
            <a:pPr>
              <a:buSzPct val="114999"/>
            </a:pPr>
            <a:r>
              <a:rPr lang="en-US" sz="3200">
                <a:ea typeface="+mn-lt"/>
                <a:cs typeface="+mn-lt"/>
              </a:rPr>
              <a:t>No Stack Execution</a:t>
            </a:r>
          </a:p>
          <a:p>
            <a:pPr>
              <a:buSzPct val="114999"/>
            </a:pPr>
            <a:r>
              <a:rPr lang="en-US" sz="3200">
                <a:ea typeface="+mn-lt"/>
                <a:cs typeface="+mn-lt"/>
              </a:rPr>
              <a:t>Compiler warnings</a:t>
            </a:r>
          </a:p>
          <a:p>
            <a:pPr>
              <a:buSzPct val="114999"/>
            </a:pPr>
            <a:r>
              <a:rPr lang="en-US" sz="3200">
                <a:ea typeface="+mn-lt"/>
                <a:cs typeface="+mn-lt"/>
              </a:rPr>
              <a:t>Hardware changes to prevent execution of code on the stack</a:t>
            </a:r>
            <a:endParaRPr lang="en-US" sz="3200"/>
          </a:p>
          <a:p>
            <a:pPr>
              <a:buSzPct val="114999"/>
            </a:pPr>
            <a:endParaRPr lang="en-US" sz="3200"/>
          </a:p>
        </p:txBody>
      </p:sp>
    </p:spTree>
    <p:extLst>
      <p:ext uri="{BB962C8B-B14F-4D97-AF65-F5344CB8AC3E}">
        <p14:creationId xmlns:p14="http://schemas.microsoft.com/office/powerpoint/2010/main" val="318955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Return Object Programing (ROP)</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vert="horz" lIns="91440" tIns="45720" rIns="91440" bIns="45720" rtlCol="0" anchor="t">
            <a:noAutofit/>
          </a:bodyPr>
          <a:lstStyle/>
          <a:p>
            <a:pPr>
              <a:buSzPct val="114999"/>
            </a:pPr>
            <a:r>
              <a:rPr lang="en-US" sz="3200"/>
              <a:t>Allows attacker to hijack program control flow</a:t>
            </a:r>
            <a:endParaRPr lang="en-US"/>
          </a:p>
          <a:p>
            <a:pPr>
              <a:buSzPct val="114999"/>
            </a:pPr>
            <a:r>
              <a:rPr lang="en-US" sz="3200"/>
              <a:t>Attacker can execute arbitrary code with "gadgets"</a:t>
            </a:r>
          </a:p>
          <a:p>
            <a:pPr>
              <a:buSzPct val="114999"/>
            </a:pPr>
            <a:r>
              <a:rPr lang="en-US" sz="3200"/>
              <a:t>Gadgets machine instruction sequences that are presented in the machine's memory when the code is executed</a:t>
            </a:r>
          </a:p>
          <a:p>
            <a:pPr>
              <a:buSzPct val="114999"/>
            </a:pPr>
            <a:r>
              <a:rPr lang="en-US" sz="3200"/>
              <a:t>Allows attacker to bypass ASLR and no stack execution protection</a:t>
            </a:r>
          </a:p>
        </p:txBody>
      </p:sp>
    </p:spTree>
    <p:extLst>
      <p:ext uri="{BB962C8B-B14F-4D97-AF65-F5344CB8AC3E}">
        <p14:creationId xmlns:p14="http://schemas.microsoft.com/office/powerpoint/2010/main" val="2989595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Return Object Programing (ROP)</a:t>
            </a:r>
          </a:p>
        </p:txBody>
      </p:sp>
      <p:sp>
        <p:nvSpPr>
          <p:cNvPr id="5" name="TextBox 4">
            <a:extLst>
              <a:ext uri="{FF2B5EF4-FFF2-40B4-BE49-F238E27FC236}">
                <a16:creationId xmlns:a16="http://schemas.microsoft.com/office/drawing/2014/main" id="{0C1CEAC8-B6B4-630B-C77D-6CD7AA2D494D}"/>
              </a:ext>
            </a:extLst>
          </p:cNvPr>
          <p:cNvSpPr txBox="1"/>
          <p:nvPr/>
        </p:nvSpPr>
        <p:spPr>
          <a:xfrm>
            <a:off x="1379963" y="256478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CB34BECD-4ACC-5D2B-A20F-4D0DE4304394}"/>
              </a:ext>
            </a:extLst>
          </p:cNvPr>
          <p:cNvSpPr txBox="1"/>
          <p:nvPr/>
        </p:nvSpPr>
        <p:spPr>
          <a:xfrm>
            <a:off x="1446244" y="2589244"/>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660A7A60-D0D3-337E-D975-D62DF386295A}"/>
              </a:ext>
            </a:extLst>
          </p:cNvPr>
          <p:cNvSpPr txBox="1"/>
          <p:nvPr/>
        </p:nvSpPr>
        <p:spPr>
          <a:xfrm>
            <a:off x="1080796" y="2414296"/>
            <a:ext cx="256591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Hijack code already in memory</a:t>
            </a:r>
          </a:p>
        </p:txBody>
      </p:sp>
      <p:sp>
        <p:nvSpPr>
          <p:cNvPr id="9" name="TextBox 8">
            <a:extLst>
              <a:ext uri="{FF2B5EF4-FFF2-40B4-BE49-F238E27FC236}">
                <a16:creationId xmlns:a16="http://schemas.microsoft.com/office/drawing/2014/main" id="{158F18AA-E6EC-71DD-7BB1-AC36B4E8667D}"/>
              </a:ext>
            </a:extLst>
          </p:cNvPr>
          <p:cNvSpPr txBox="1"/>
          <p:nvPr/>
        </p:nvSpPr>
        <p:spPr>
          <a:xfrm>
            <a:off x="8327571" y="2414296"/>
            <a:ext cx="2565918"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These are called "gadgets"</a:t>
            </a:r>
          </a:p>
          <a:p>
            <a:pPr marL="457200" indent="-457200" algn="ctr">
              <a:buFont typeface="Arial"/>
              <a:buChar char="•"/>
            </a:pPr>
            <a:endParaRPr lang="en-US" sz="3200"/>
          </a:p>
        </p:txBody>
      </p:sp>
      <p:pic>
        <p:nvPicPr>
          <p:cNvPr id="3" name="Picture 10">
            <a:extLst>
              <a:ext uri="{FF2B5EF4-FFF2-40B4-BE49-F238E27FC236}">
                <a16:creationId xmlns:a16="http://schemas.microsoft.com/office/drawing/2014/main" id="{ABF89841-EC58-5EA0-3EA2-586F5521DDE1}"/>
              </a:ext>
            </a:extLst>
          </p:cNvPr>
          <p:cNvPicPr>
            <a:picLocks noChangeAspect="1"/>
          </p:cNvPicPr>
          <p:nvPr/>
        </p:nvPicPr>
        <p:blipFill>
          <a:blip r:embed="rId4"/>
          <a:stretch>
            <a:fillRect/>
          </a:stretch>
        </p:blipFill>
        <p:spPr>
          <a:xfrm>
            <a:off x="4204855" y="1901725"/>
            <a:ext cx="3782289" cy="3903141"/>
          </a:xfrm>
          <a:prstGeom prst="rect">
            <a:avLst/>
          </a:prstGeom>
        </p:spPr>
      </p:pic>
    </p:spTree>
    <p:extLst>
      <p:ext uri="{BB962C8B-B14F-4D97-AF65-F5344CB8AC3E}">
        <p14:creationId xmlns:p14="http://schemas.microsoft.com/office/powerpoint/2010/main" val="421424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err="1"/>
              <a:t>Whoami</a:t>
            </a:r>
            <a:r>
              <a:rPr lang="en-US"/>
              <a:t>? </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5558880" cy="4043765"/>
          </a:xfrm>
        </p:spPr>
        <p:txBody>
          <a:bodyPr>
            <a:normAutofit/>
          </a:bodyPr>
          <a:lstStyle/>
          <a:p>
            <a:pPr>
              <a:buSzPct val="114999"/>
            </a:pPr>
            <a:r>
              <a:rPr lang="en-US">
                <a:ea typeface="+mn-lt"/>
                <a:cs typeface="+mn-lt"/>
              </a:rPr>
              <a:t>I am </a:t>
            </a:r>
            <a:r>
              <a:rPr lang="en-US" err="1">
                <a:ea typeface="+mn-lt"/>
                <a:cs typeface="+mn-lt"/>
              </a:rPr>
              <a:t>groot</a:t>
            </a:r>
            <a:endParaRPr lang="en-US" err="1"/>
          </a:p>
          <a:p>
            <a:pPr>
              <a:buSzPct val="114999"/>
            </a:pPr>
            <a:r>
              <a:rPr lang="en-US"/>
              <a:t>Senior Security Engineer at Health Equity</a:t>
            </a:r>
          </a:p>
          <a:p>
            <a:pPr>
              <a:buSzPct val="114999"/>
            </a:pPr>
            <a:r>
              <a:rPr lang="en-US"/>
              <a:t>Master of Computer Science (Cybersecurity)</a:t>
            </a:r>
          </a:p>
          <a:p>
            <a:pPr>
              <a:buSzPct val="114999"/>
            </a:pPr>
            <a:r>
              <a:rPr lang="en-US"/>
              <a:t>Offensive Security Certified Professional (OSCP)</a:t>
            </a:r>
          </a:p>
          <a:p>
            <a:pPr>
              <a:buSzPct val="114999"/>
            </a:pPr>
            <a:r>
              <a:rPr lang="en-US" err="1"/>
              <a:t>HackTheBox</a:t>
            </a:r>
            <a:r>
              <a:rPr lang="en-US"/>
              <a:t> member since 2018</a:t>
            </a:r>
          </a:p>
          <a:p>
            <a:pPr>
              <a:buSzPct val="114999"/>
            </a:pPr>
            <a:endParaRPr lang="en-US"/>
          </a:p>
          <a:p>
            <a:pPr>
              <a:buSzPct val="114999"/>
            </a:pPr>
            <a:endParaRPr lang="en-US"/>
          </a:p>
          <a:p>
            <a:pPr>
              <a:buSzPct val="114999"/>
            </a:pPr>
            <a:endParaRPr lang="en-US"/>
          </a:p>
          <a:p>
            <a:pPr>
              <a:buSzPct val="114999"/>
            </a:pPr>
            <a:endParaRPr lang="en-US"/>
          </a:p>
          <a:p>
            <a:pPr>
              <a:buSzPct val="114999"/>
            </a:pPr>
            <a:endParaRPr lang="en-US"/>
          </a:p>
        </p:txBody>
      </p:sp>
      <p:grpSp>
        <p:nvGrpSpPr>
          <p:cNvPr id="16" name="Group 15">
            <a:extLst>
              <a:ext uri="{FF2B5EF4-FFF2-40B4-BE49-F238E27FC236}">
                <a16:creationId xmlns:a16="http://schemas.microsoft.com/office/drawing/2014/main" id="{A8D21E40-6889-10F0-2A7D-F70F2F62CAA4}"/>
              </a:ext>
            </a:extLst>
          </p:cNvPr>
          <p:cNvGrpSpPr/>
          <p:nvPr/>
        </p:nvGrpSpPr>
        <p:grpSpPr>
          <a:xfrm>
            <a:off x="6832409" y="3641908"/>
            <a:ext cx="4667800" cy="2339840"/>
            <a:chOff x="6907259" y="3012934"/>
            <a:chExt cx="4190403" cy="1935889"/>
          </a:xfrm>
        </p:grpSpPr>
        <p:pic>
          <p:nvPicPr>
            <p:cNvPr id="5" name="Picture 5" descr="Logo&#10;&#10;Description automatically generated">
              <a:extLst>
                <a:ext uri="{FF2B5EF4-FFF2-40B4-BE49-F238E27FC236}">
                  <a16:creationId xmlns:a16="http://schemas.microsoft.com/office/drawing/2014/main" id="{C64400F7-6906-6A79-BF93-46C59E7BFC54}"/>
                </a:ext>
              </a:extLst>
            </p:cNvPr>
            <p:cNvPicPr>
              <a:picLocks noChangeAspect="1"/>
            </p:cNvPicPr>
            <p:nvPr/>
          </p:nvPicPr>
          <p:blipFill>
            <a:blip r:embed="rId3"/>
            <a:stretch>
              <a:fillRect/>
            </a:stretch>
          </p:blipFill>
          <p:spPr>
            <a:xfrm>
              <a:off x="6907259" y="3207467"/>
              <a:ext cx="1991337" cy="1546819"/>
            </a:xfrm>
            <a:prstGeom prst="rect">
              <a:avLst/>
            </a:prstGeom>
          </p:spPr>
        </p:pic>
        <p:pic>
          <p:nvPicPr>
            <p:cNvPr id="6" name="Picture 6">
              <a:extLst>
                <a:ext uri="{FF2B5EF4-FFF2-40B4-BE49-F238E27FC236}">
                  <a16:creationId xmlns:a16="http://schemas.microsoft.com/office/drawing/2014/main" id="{EB920E75-E255-9515-C877-90021F87570E}"/>
                </a:ext>
              </a:extLst>
            </p:cNvPr>
            <p:cNvPicPr>
              <a:picLocks noChangeAspect="1"/>
            </p:cNvPicPr>
            <p:nvPr/>
          </p:nvPicPr>
          <p:blipFill>
            <a:blip r:embed="rId4"/>
            <a:stretch>
              <a:fillRect/>
            </a:stretch>
          </p:blipFill>
          <p:spPr>
            <a:xfrm>
              <a:off x="9164767" y="3012934"/>
              <a:ext cx="1932895" cy="1935889"/>
            </a:xfrm>
            <a:prstGeom prst="rect">
              <a:avLst/>
            </a:prstGeom>
          </p:spPr>
        </p:pic>
      </p:grpSp>
      <p:grpSp>
        <p:nvGrpSpPr>
          <p:cNvPr id="15" name="Group 14">
            <a:extLst>
              <a:ext uri="{FF2B5EF4-FFF2-40B4-BE49-F238E27FC236}">
                <a16:creationId xmlns:a16="http://schemas.microsoft.com/office/drawing/2014/main" id="{25600848-09A4-E03D-5F1B-43AAF4E9CB0D}"/>
              </a:ext>
            </a:extLst>
          </p:cNvPr>
          <p:cNvGrpSpPr/>
          <p:nvPr/>
        </p:nvGrpSpPr>
        <p:grpSpPr>
          <a:xfrm>
            <a:off x="6976303" y="1117261"/>
            <a:ext cx="4306676" cy="2077160"/>
            <a:chOff x="7007405" y="907322"/>
            <a:chExt cx="4086339" cy="2003715"/>
          </a:xfrm>
        </p:grpSpPr>
        <p:pic>
          <p:nvPicPr>
            <p:cNvPr id="9" name="Picture 10">
              <a:extLst>
                <a:ext uri="{FF2B5EF4-FFF2-40B4-BE49-F238E27FC236}">
                  <a16:creationId xmlns:a16="http://schemas.microsoft.com/office/drawing/2014/main" id="{2B1B7D46-3AFB-FBEC-5EA4-1592177A5EB1}"/>
                </a:ext>
              </a:extLst>
            </p:cNvPr>
            <p:cNvPicPr>
              <a:picLocks noChangeAspect="1"/>
            </p:cNvPicPr>
            <p:nvPr/>
          </p:nvPicPr>
          <p:blipFill rotWithShape="1">
            <a:blip r:embed="rId5"/>
            <a:srcRect l="28112" t="204" r="25703" b="719"/>
            <a:stretch/>
          </p:blipFill>
          <p:spPr>
            <a:xfrm>
              <a:off x="7007405" y="907322"/>
              <a:ext cx="1670473" cy="2001448"/>
            </a:xfrm>
            <a:prstGeom prst="rect">
              <a:avLst/>
            </a:prstGeom>
          </p:spPr>
        </p:pic>
        <p:pic>
          <p:nvPicPr>
            <p:cNvPr id="11" name="Picture 12">
              <a:extLst>
                <a:ext uri="{FF2B5EF4-FFF2-40B4-BE49-F238E27FC236}">
                  <a16:creationId xmlns:a16="http://schemas.microsoft.com/office/drawing/2014/main" id="{F8B76B50-6D97-25DC-58EC-44C9E024103F}"/>
                </a:ext>
              </a:extLst>
            </p:cNvPr>
            <p:cNvPicPr>
              <a:picLocks noChangeAspect="1"/>
            </p:cNvPicPr>
            <p:nvPr/>
          </p:nvPicPr>
          <p:blipFill>
            <a:blip r:embed="rId6"/>
            <a:stretch>
              <a:fillRect/>
            </a:stretch>
          </p:blipFill>
          <p:spPr>
            <a:xfrm>
              <a:off x="9162387" y="908640"/>
              <a:ext cx="1931357" cy="2002397"/>
            </a:xfrm>
            <a:prstGeom prst="rect">
              <a:avLst/>
            </a:prstGeom>
          </p:spPr>
        </p:pic>
      </p:grpSp>
    </p:spTree>
    <p:extLst>
      <p:ext uri="{BB962C8B-B14F-4D97-AF65-F5344CB8AC3E}">
        <p14:creationId xmlns:p14="http://schemas.microsoft.com/office/powerpoint/2010/main" val="77610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Return to </a:t>
            </a:r>
            <a:r>
              <a:rPr lang="en-US" err="1"/>
              <a:t>Libc</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pPr>
              <a:buSzPct val="114999"/>
            </a:pPr>
            <a:r>
              <a:rPr lang="en-US" sz="3000"/>
              <a:t>Attacker hijacks program control flow</a:t>
            </a:r>
          </a:p>
          <a:p>
            <a:pPr>
              <a:buSzPct val="114999"/>
            </a:pPr>
            <a:r>
              <a:rPr lang="en-US" sz="3000"/>
              <a:t>Attacker chooses </a:t>
            </a:r>
            <a:r>
              <a:rPr lang="en-US" sz="3000">
                <a:ea typeface="+mn-lt"/>
                <a:cs typeface="+mn-lt"/>
              </a:rPr>
              <a:t>available </a:t>
            </a:r>
            <a:r>
              <a:rPr lang="en-US" sz="3000"/>
              <a:t>library function (</a:t>
            </a:r>
            <a:r>
              <a:rPr lang="en-US" sz="3000" err="1"/>
              <a:t>libc</a:t>
            </a:r>
            <a:r>
              <a:rPr lang="en-US" sz="3000"/>
              <a:t> function)</a:t>
            </a:r>
          </a:p>
          <a:p>
            <a:pPr>
              <a:buSzPct val="114999"/>
            </a:pPr>
            <a:r>
              <a:rPr lang="en-US" sz="3000"/>
              <a:t>Attacker overwrites the return address with its entry location</a:t>
            </a:r>
          </a:p>
          <a:p>
            <a:pPr>
              <a:buSzPct val="114999"/>
            </a:pPr>
            <a:r>
              <a:rPr lang="en-US" sz="3000"/>
              <a:t>Attacker executes arbitrary code by chaining function calls</a:t>
            </a:r>
          </a:p>
        </p:txBody>
      </p:sp>
    </p:spTree>
    <p:extLst>
      <p:ext uri="{BB962C8B-B14F-4D97-AF65-F5344CB8AC3E}">
        <p14:creationId xmlns:p14="http://schemas.microsoft.com/office/powerpoint/2010/main" val="2000172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ROP Exploitation</a:t>
            </a:r>
          </a:p>
        </p:txBody>
      </p:sp>
      <p:sp>
        <p:nvSpPr>
          <p:cNvPr id="6" name="Rectangle: Rounded Corners 5">
            <a:extLst>
              <a:ext uri="{FF2B5EF4-FFF2-40B4-BE49-F238E27FC236}">
                <a16:creationId xmlns:a16="http://schemas.microsoft.com/office/drawing/2014/main" id="{D936CF64-95DD-6688-B9F3-AADCC2536639}"/>
              </a:ext>
            </a:extLst>
          </p:cNvPr>
          <p:cNvSpPr/>
          <p:nvPr/>
        </p:nvSpPr>
        <p:spPr>
          <a:xfrm>
            <a:off x="1295081" y="1825404"/>
            <a:ext cx="3656246" cy="4203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ea typeface="+mn-lt"/>
                <a:cs typeface="+mn-lt"/>
              </a:rPr>
              <a:t>#include &lt;</a:t>
            </a:r>
            <a:r>
              <a:rPr lang="en-US" err="1">
                <a:solidFill>
                  <a:schemeClr val="tx1"/>
                </a:solidFill>
                <a:ea typeface="+mn-lt"/>
                <a:cs typeface="+mn-lt"/>
              </a:rPr>
              <a:t>stdlib.h</a:t>
            </a:r>
            <a:r>
              <a:rPr lang="en-US">
                <a:solidFill>
                  <a:schemeClr val="tx1"/>
                </a:solidFill>
                <a:ea typeface="+mn-lt"/>
                <a:cs typeface="+mn-lt"/>
              </a:rPr>
              <a:t>&gt;</a:t>
            </a:r>
          </a:p>
          <a:p>
            <a:r>
              <a:rPr lang="en-US">
                <a:solidFill>
                  <a:schemeClr val="tx1"/>
                </a:solidFill>
                <a:ea typeface="+mn-lt"/>
                <a:cs typeface="+mn-lt"/>
              </a:rPr>
              <a:t>#include &lt;</a:t>
            </a:r>
            <a:r>
              <a:rPr lang="en-US" err="1">
                <a:solidFill>
                  <a:schemeClr val="tx1"/>
                </a:solidFill>
                <a:ea typeface="+mn-lt"/>
                <a:cs typeface="+mn-lt"/>
              </a:rPr>
              <a:t>stdio.h</a:t>
            </a:r>
            <a:r>
              <a:rPr lang="en-US">
                <a:solidFill>
                  <a:schemeClr val="tx1"/>
                </a:solidFill>
                <a:ea typeface="+mn-lt"/>
                <a:cs typeface="+mn-lt"/>
              </a:rPr>
              <a:t>&gt;</a:t>
            </a:r>
          </a:p>
          <a:p>
            <a:r>
              <a:rPr lang="en-US">
                <a:solidFill>
                  <a:schemeClr val="tx1"/>
                </a:solidFill>
                <a:ea typeface="+mn-lt"/>
                <a:cs typeface="+mn-lt"/>
              </a:rPr>
              <a:t>#include &lt;</a:t>
            </a:r>
            <a:r>
              <a:rPr lang="en-US" err="1">
                <a:solidFill>
                  <a:schemeClr val="tx1"/>
                </a:solidFill>
                <a:ea typeface="+mn-lt"/>
                <a:cs typeface="+mn-lt"/>
              </a:rPr>
              <a:t>string.h</a:t>
            </a:r>
            <a:r>
              <a:rPr lang="en-US">
                <a:solidFill>
                  <a:schemeClr val="tx1"/>
                </a:solidFill>
                <a:ea typeface="+mn-lt"/>
                <a:cs typeface="+mn-lt"/>
              </a:rPr>
              <a:t>&gt;</a:t>
            </a:r>
          </a:p>
          <a:p>
            <a:endParaRPr lang="en-US">
              <a:solidFill>
                <a:schemeClr val="tx1"/>
              </a:solidFill>
              <a:ea typeface="+mn-lt"/>
              <a:cs typeface="+mn-lt"/>
            </a:endParaRPr>
          </a:p>
          <a:p>
            <a:r>
              <a:rPr lang="en-US">
                <a:solidFill>
                  <a:schemeClr val="tx1"/>
                </a:solidFill>
                <a:ea typeface="+mn-lt"/>
                <a:cs typeface="+mn-lt"/>
              </a:rPr>
              <a:t>int main(int </a:t>
            </a:r>
            <a:r>
              <a:rPr lang="en-US" err="1">
                <a:solidFill>
                  <a:schemeClr val="tx1"/>
                </a:solidFill>
                <a:ea typeface="+mn-lt"/>
                <a:cs typeface="+mn-lt"/>
              </a:rPr>
              <a:t>argc</a:t>
            </a:r>
            <a:r>
              <a:rPr lang="en-US">
                <a:solidFill>
                  <a:schemeClr val="tx1"/>
                </a:solidFill>
                <a:ea typeface="+mn-lt"/>
                <a:cs typeface="+mn-lt"/>
              </a:rPr>
              <a:t>, char* </a:t>
            </a:r>
            <a:r>
              <a:rPr lang="en-US" err="1">
                <a:solidFill>
                  <a:schemeClr val="tx1"/>
                </a:solidFill>
                <a:ea typeface="+mn-lt"/>
                <a:cs typeface="+mn-lt"/>
              </a:rPr>
              <a:t>argv</a:t>
            </a:r>
            <a:r>
              <a:rPr lang="en-US">
                <a:solidFill>
                  <a:schemeClr val="tx1"/>
                </a:solidFill>
                <a:ea typeface="+mn-lt"/>
                <a:cs typeface="+mn-lt"/>
              </a:rPr>
              <a:t>[], char* </a:t>
            </a:r>
            <a:r>
              <a:rPr lang="en-US" err="1">
                <a:solidFill>
                  <a:schemeClr val="tx1"/>
                </a:solidFill>
                <a:ea typeface="+mn-lt"/>
                <a:cs typeface="+mn-lt"/>
              </a:rPr>
              <a:t>enp</a:t>
            </a:r>
            <a:r>
              <a:rPr lang="en-US">
                <a:solidFill>
                  <a:schemeClr val="tx1"/>
                </a:solidFill>
                <a:ea typeface="+mn-lt"/>
                <a:cs typeface="+mn-lt"/>
              </a:rPr>
              <a:t>[]) {</a:t>
            </a:r>
          </a:p>
          <a:p>
            <a:r>
              <a:rPr lang="en-US">
                <a:solidFill>
                  <a:schemeClr val="tx1"/>
                </a:solidFill>
                <a:ea typeface="+mn-lt"/>
                <a:cs typeface="+mn-lt"/>
              </a:rPr>
              <a:t>    char </a:t>
            </a:r>
            <a:r>
              <a:rPr lang="en-US" err="1">
                <a:solidFill>
                  <a:schemeClr val="tx1"/>
                </a:solidFill>
                <a:ea typeface="+mn-lt"/>
                <a:cs typeface="+mn-lt"/>
              </a:rPr>
              <a:t>buf</a:t>
            </a:r>
            <a:r>
              <a:rPr lang="en-US">
                <a:solidFill>
                  <a:schemeClr val="tx1"/>
                </a:solidFill>
                <a:ea typeface="+mn-lt"/>
                <a:cs typeface="+mn-lt"/>
              </a:rPr>
              <a:t>[200];</a:t>
            </a:r>
          </a:p>
          <a:p>
            <a:r>
              <a:rPr lang="en-US">
                <a:solidFill>
                  <a:schemeClr val="tx1"/>
                </a:solidFill>
                <a:ea typeface="+mn-lt"/>
                <a:cs typeface="+mn-lt"/>
              </a:rPr>
              <a:t>    puts("Enter your message:");</a:t>
            </a:r>
          </a:p>
          <a:p>
            <a:r>
              <a:rPr lang="en-US">
                <a:solidFill>
                  <a:schemeClr val="tx1"/>
                </a:solidFill>
                <a:ea typeface="+mn-lt"/>
                <a:cs typeface="+mn-lt"/>
              </a:rPr>
              <a:t>    </a:t>
            </a:r>
            <a:r>
              <a:rPr lang="en-US" err="1">
                <a:solidFill>
                  <a:schemeClr val="tx1"/>
                </a:solidFill>
                <a:ea typeface="+mn-lt"/>
                <a:cs typeface="+mn-lt"/>
              </a:rPr>
              <a:t>printf</a:t>
            </a:r>
            <a:r>
              <a:rPr lang="en-US">
                <a:solidFill>
                  <a:schemeClr val="tx1"/>
                </a:solidFill>
                <a:ea typeface="+mn-lt"/>
                <a:cs typeface="+mn-lt"/>
              </a:rPr>
              <a:t>("&gt; ");</a:t>
            </a:r>
          </a:p>
          <a:p>
            <a:r>
              <a:rPr lang="en-US">
                <a:solidFill>
                  <a:schemeClr val="tx1"/>
                </a:solidFill>
                <a:ea typeface="+mn-lt"/>
                <a:cs typeface="+mn-lt"/>
              </a:rPr>
              <a:t>    </a:t>
            </a:r>
            <a:r>
              <a:rPr lang="en-US" err="1">
                <a:solidFill>
                  <a:schemeClr val="tx1"/>
                </a:solidFill>
                <a:ea typeface="+mn-lt"/>
                <a:cs typeface="+mn-lt"/>
              </a:rPr>
              <a:t>fflush</a:t>
            </a:r>
            <a:r>
              <a:rPr lang="en-US">
                <a:solidFill>
                  <a:schemeClr val="tx1"/>
                </a:solidFill>
                <a:ea typeface="+mn-lt"/>
                <a:cs typeface="+mn-lt"/>
              </a:rPr>
              <a:t>(</a:t>
            </a:r>
            <a:r>
              <a:rPr lang="en-US" err="1">
                <a:solidFill>
                  <a:schemeClr val="tx1"/>
                </a:solidFill>
                <a:ea typeface="+mn-lt"/>
                <a:cs typeface="+mn-lt"/>
              </a:rPr>
              <a:t>stdout</a:t>
            </a:r>
            <a:r>
              <a:rPr lang="en-US">
                <a:solidFill>
                  <a:schemeClr val="tx1"/>
                </a:solidFill>
                <a:ea typeface="+mn-lt"/>
                <a:cs typeface="+mn-lt"/>
              </a:rPr>
              <a:t>);</a:t>
            </a:r>
          </a:p>
          <a:p>
            <a:r>
              <a:rPr lang="en-US">
                <a:solidFill>
                  <a:schemeClr val="tx1"/>
                </a:solidFill>
                <a:ea typeface="+mn-lt"/>
                <a:cs typeface="+mn-lt"/>
              </a:rPr>
              <a:t>    </a:t>
            </a:r>
            <a:r>
              <a:rPr lang="en-US" err="1">
                <a:solidFill>
                  <a:schemeClr val="tx1"/>
                </a:solidFill>
                <a:ea typeface="+mn-lt"/>
                <a:cs typeface="+mn-lt"/>
              </a:rPr>
              <a:t>fgets</a:t>
            </a:r>
            <a:r>
              <a:rPr lang="en-US">
                <a:solidFill>
                  <a:schemeClr val="tx1"/>
                </a:solidFill>
                <a:ea typeface="+mn-lt"/>
                <a:cs typeface="+mn-lt"/>
              </a:rPr>
              <a:t>(buf,500,stdin);</a:t>
            </a:r>
          </a:p>
          <a:p>
            <a:r>
              <a:rPr lang="en-US">
                <a:solidFill>
                  <a:schemeClr val="tx1"/>
                </a:solidFill>
                <a:ea typeface="+mn-lt"/>
                <a:cs typeface="+mn-lt"/>
              </a:rPr>
              <a:t>    </a:t>
            </a:r>
            <a:r>
              <a:rPr lang="en-US" err="1">
                <a:solidFill>
                  <a:schemeClr val="tx1"/>
                </a:solidFill>
                <a:ea typeface="+mn-lt"/>
                <a:cs typeface="+mn-lt"/>
              </a:rPr>
              <a:t>printf</a:t>
            </a:r>
            <a:r>
              <a:rPr lang="en-US">
                <a:solidFill>
                  <a:schemeClr val="tx1"/>
                </a:solidFill>
                <a:ea typeface="+mn-lt"/>
                <a:cs typeface="+mn-lt"/>
              </a:rPr>
              <a:t>("You said: %s\n",</a:t>
            </a:r>
            <a:r>
              <a:rPr lang="en-US" err="1">
                <a:solidFill>
                  <a:schemeClr val="tx1"/>
                </a:solidFill>
                <a:ea typeface="+mn-lt"/>
                <a:cs typeface="+mn-lt"/>
              </a:rPr>
              <a:t>buf</a:t>
            </a:r>
            <a:r>
              <a:rPr lang="en-US">
                <a:solidFill>
                  <a:schemeClr val="tx1"/>
                </a:solidFill>
                <a:ea typeface="+mn-lt"/>
                <a:cs typeface="+mn-lt"/>
              </a:rPr>
              <a:t>);</a:t>
            </a:r>
          </a:p>
          <a:p>
            <a:r>
              <a:rPr lang="en-US">
                <a:solidFill>
                  <a:schemeClr val="tx1"/>
                </a:solidFill>
                <a:ea typeface="+mn-lt"/>
                <a:cs typeface="+mn-lt"/>
              </a:rPr>
              <a:t>    return 0;</a:t>
            </a:r>
          </a:p>
          <a:p>
            <a:r>
              <a:rPr lang="en-US">
                <a:solidFill>
                  <a:schemeClr val="tx1"/>
                </a:solidFill>
                <a:ea typeface="+mn-lt"/>
                <a:cs typeface="+mn-lt"/>
              </a:rPr>
              <a:t>}</a:t>
            </a:r>
          </a:p>
        </p:txBody>
      </p:sp>
      <p:sp>
        <p:nvSpPr>
          <p:cNvPr id="9" name="Rectangle: Rounded Corners 8">
            <a:extLst>
              <a:ext uri="{FF2B5EF4-FFF2-40B4-BE49-F238E27FC236}">
                <a16:creationId xmlns:a16="http://schemas.microsoft.com/office/drawing/2014/main" id="{8BFE493D-B275-A4D4-AA36-95085CA19996}"/>
              </a:ext>
            </a:extLst>
          </p:cNvPr>
          <p:cNvSpPr/>
          <p:nvPr/>
        </p:nvSpPr>
        <p:spPr>
          <a:xfrm>
            <a:off x="5316625" y="608069"/>
            <a:ext cx="6265003" cy="5642594"/>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lvl="1">
              <a:spcBef>
                <a:spcPct val="0"/>
              </a:spcBef>
            </a:pPr>
            <a:r>
              <a:rPr lang="en-US" sz="2400" b="1">
                <a:solidFill>
                  <a:srgbClr val="FF0000"/>
                </a:solidFill>
                <a:ea typeface="+mn-lt"/>
                <a:cs typeface="+mn-lt"/>
              </a:rPr>
              <a:t>main</a:t>
            </a:r>
            <a:r>
              <a:rPr lang="en-US" sz="2400" b="1">
                <a:solidFill>
                  <a:schemeClr val="tx1"/>
                </a:solidFill>
                <a:ea typeface="+mn-lt"/>
                <a:cs typeface="+mn-lt"/>
              </a:rPr>
              <a:t>:</a:t>
            </a:r>
            <a:endParaRPr lang="en-US" sz="2400" b="1">
              <a:solidFill>
                <a:schemeClr val="tx1"/>
              </a:solidFill>
            </a:endParaRPr>
          </a:p>
          <a:p>
            <a:pPr lvl="2"/>
            <a:r>
              <a:rPr lang="en-US" sz="2400"/>
              <a:t>push   </a:t>
            </a:r>
            <a:r>
              <a:rPr lang="en-US" sz="2400" err="1"/>
              <a:t>rbp</a:t>
            </a:r>
            <a:endParaRPr lang="en-US" sz="2400"/>
          </a:p>
          <a:p>
            <a:pPr lvl="2"/>
            <a:r>
              <a:rPr lang="en-US" sz="2400"/>
              <a:t>mov    </a:t>
            </a:r>
            <a:r>
              <a:rPr lang="en-US" sz="2400" err="1"/>
              <a:t>rbp,rsp</a:t>
            </a:r>
            <a:endParaRPr lang="en-US" sz="2400"/>
          </a:p>
          <a:p>
            <a:pPr lvl="2"/>
            <a:r>
              <a:rPr lang="en-US" sz="2400"/>
              <a:t>sub    rsp,0xf0</a:t>
            </a:r>
          </a:p>
          <a:p>
            <a:pPr lvl="2"/>
            <a:r>
              <a:rPr lang="en-US" sz="2400">
                <a:solidFill>
                  <a:srgbClr val="0070C0"/>
                </a:solidFill>
                <a:ea typeface="+mn-lt"/>
                <a:cs typeface="+mn-lt"/>
              </a:rPr>
              <a:t>...</a:t>
            </a:r>
            <a:endParaRPr lang="en-US" sz="2400">
              <a:solidFill>
                <a:srgbClr val="0070C0"/>
              </a:solidFill>
            </a:endParaRPr>
          </a:p>
          <a:p>
            <a:pPr lvl="2"/>
            <a:r>
              <a:rPr lang="en-US" sz="2400">
                <a:ea typeface="+mn-lt"/>
                <a:cs typeface="+mn-lt"/>
              </a:rPr>
              <a:t>call   0x401070 &lt;</a:t>
            </a:r>
            <a:r>
              <a:rPr lang="en-US" sz="2400" err="1">
                <a:ea typeface="+mn-lt"/>
                <a:cs typeface="+mn-lt"/>
              </a:rPr>
              <a:t>puts@plt</a:t>
            </a:r>
            <a:r>
              <a:rPr lang="en-US" sz="2400">
                <a:ea typeface="+mn-lt"/>
                <a:cs typeface="+mn-lt"/>
              </a:rPr>
              <a:t>&gt;</a:t>
            </a:r>
            <a:endParaRPr lang="en-US" sz="2400"/>
          </a:p>
          <a:p>
            <a:pPr lvl="2"/>
            <a:r>
              <a:rPr lang="en-US" sz="2400">
                <a:ea typeface="+mn-lt"/>
                <a:cs typeface="+mn-lt"/>
              </a:rPr>
              <a:t>lea    </a:t>
            </a:r>
            <a:r>
              <a:rPr lang="en-US" sz="2400" err="1">
                <a:ea typeface="+mn-lt"/>
                <a:cs typeface="+mn-lt"/>
              </a:rPr>
              <a:t>rax</a:t>
            </a:r>
            <a:r>
              <a:rPr lang="en-US" sz="2400">
                <a:ea typeface="+mn-lt"/>
                <a:cs typeface="+mn-lt"/>
              </a:rPr>
              <a:t>,[rbp-0xd0]</a:t>
            </a:r>
          </a:p>
          <a:p>
            <a:pPr lvl="2"/>
            <a:r>
              <a:rPr lang="en-US" sz="2400">
                <a:ea typeface="+mn-lt"/>
                <a:cs typeface="+mn-lt"/>
              </a:rPr>
              <a:t>mov    esi,0x1f4</a:t>
            </a:r>
          </a:p>
          <a:p>
            <a:pPr lvl="2"/>
            <a:r>
              <a:rPr lang="en-US" sz="2400">
                <a:ea typeface="+mn-lt"/>
                <a:cs typeface="+mn-lt"/>
              </a:rPr>
              <a:t>mov    </a:t>
            </a:r>
            <a:r>
              <a:rPr lang="en-US" sz="2400" err="1">
                <a:ea typeface="+mn-lt"/>
                <a:cs typeface="+mn-lt"/>
              </a:rPr>
              <a:t>rdi,rax</a:t>
            </a:r>
            <a:endParaRPr lang="en-US" sz="2400"/>
          </a:p>
          <a:p>
            <a:pPr lvl="2"/>
            <a:r>
              <a:rPr lang="en-US" sz="2400">
                <a:ea typeface="+mn-lt"/>
                <a:cs typeface="+mn-lt"/>
              </a:rPr>
              <a:t>call   0x401090 &lt;</a:t>
            </a:r>
            <a:r>
              <a:rPr lang="en-US" sz="2400" err="1">
                <a:ea typeface="+mn-lt"/>
                <a:cs typeface="+mn-lt"/>
              </a:rPr>
              <a:t>fgets@plt</a:t>
            </a:r>
            <a:r>
              <a:rPr lang="en-US" sz="2400">
                <a:ea typeface="+mn-lt"/>
                <a:cs typeface="+mn-lt"/>
              </a:rPr>
              <a:t>&gt;</a:t>
            </a:r>
          </a:p>
          <a:p>
            <a:pPr lvl="2"/>
            <a:r>
              <a:rPr lang="en-US" sz="2400">
                <a:solidFill>
                  <a:srgbClr val="0070C0"/>
                </a:solidFill>
                <a:ea typeface="+mn-lt"/>
                <a:cs typeface="+mn-lt"/>
              </a:rPr>
              <a:t>... </a:t>
            </a:r>
            <a:endParaRPr lang="en-US" sz="2400">
              <a:solidFill>
                <a:srgbClr val="0070C0"/>
              </a:solidFill>
            </a:endParaRPr>
          </a:p>
          <a:p>
            <a:pPr lvl="2"/>
            <a:r>
              <a:rPr lang="en-US" sz="2400">
                <a:ea typeface="+mn-lt"/>
                <a:cs typeface="+mn-lt"/>
              </a:rPr>
              <a:t>ret</a:t>
            </a:r>
          </a:p>
        </p:txBody>
      </p:sp>
      <p:sp>
        <p:nvSpPr>
          <p:cNvPr id="3" name="Rectangle: Rounded Corners 2">
            <a:extLst>
              <a:ext uri="{FF2B5EF4-FFF2-40B4-BE49-F238E27FC236}">
                <a16:creationId xmlns:a16="http://schemas.microsoft.com/office/drawing/2014/main" id="{B071CAEE-0BC4-DA4D-F6A3-17504863A2FA}"/>
              </a:ext>
            </a:extLst>
          </p:cNvPr>
          <p:cNvSpPr/>
          <p:nvPr/>
        </p:nvSpPr>
        <p:spPr>
          <a:xfrm>
            <a:off x="1706724" y="3631162"/>
            <a:ext cx="1407368" cy="3576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8AF566A-4FA5-C299-69FB-F3829B28CC7C}"/>
              </a:ext>
            </a:extLst>
          </p:cNvPr>
          <p:cNvSpPr/>
          <p:nvPr/>
        </p:nvSpPr>
        <p:spPr>
          <a:xfrm>
            <a:off x="1706724" y="4735283"/>
            <a:ext cx="1881673" cy="3343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F8AC023-C9C1-1323-5DDA-DBC3F190E0CF}"/>
              </a:ext>
            </a:extLst>
          </p:cNvPr>
          <p:cNvSpPr/>
          <p:nvPr/>
        </p:nvSpPr>
        <p:spPr>
          <a:xfrm>
            <a:off x="6457560" y="2379302"/>
            <a:ext cx="1951653" cy="3732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6016B1D-E659-107E-E17E-D53DA2C79698}"/>
              </a:ext>
            </a:extLst>
          </p:cNvPr>
          <p:cNvSpPr/>
          <p:nvPr/>
        </p:nvSpPr>
        <p:spPr>
          <a:xfrm>
            <a:off x="6457560" y="3825548"/>
            <a:ext cx="2114939" cy="3110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73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ROP Exploitation (cont.)</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pPr>
              <a:buSzPct val="114999"/>
            </a:pPr>
            <a:r>
              <a:rPr lang="en-US" sz="3200" err="1">
                <a:ea typeface="+mn-lt"/>
                <a:cs typeface="+mn-lt"/>
              </a:rPr>
              <a:t>gcc</a:t>
            </a:r>
            <a:r>
              <a:rPr lang="en-US" sz="3200">
                <a:ea typeface="+mn-lt"/>
                <a:cs typeface="+mn-lt"/>
              </a:rPr>
              <a:t> -O3 </a:t>
            </a:r>
            <a:r>
              <a:rPr lang="en-US" sz="3200" err="1">
                <a:ea typeface="+mn-lt"/>
                <a:cs typeface="+mn-lt"/>
              </a:rPr>
              <a:t>bof_demo.c</a:t>
            </a:r>
            <a:r>
              <a:rPr lang="en-US" sz="3200">
                <a:ea typeface="+mn-lt"/>
                <a:cs typeface="+mn-lt"/>
              </a:rPr>
              <a:t> -o </a:t>
            </a:r>
            <a:r>
              <a:rPr lang="en-US" sz="3200" err="1">
                <a:ea typeface="+mn-lt"/>
                <a:cs typeface="+mn-lt"/>
              </a:rPr>
              <a:t>bof_demo</a:t>
            </a:r>
            <a:r>
              <a:rPr lang="en-US" sz="3200">
                <a:ea typeface="+mn-lt"/>
                <a:cs typeface="+mn-lt"/>
              </a:rPr>
              <a:t> -D_FORTIFY_SOURCE=0 -</a:t>
            </a:r>
            <a:r>
              <a:rPr lang="en-US" sz="3200" err="1">
                <a:ea typeface="+mn-lt"/>
                <a:cs typeface="+mn-lt"/>
              </a:rPr>
              <a:t>fno</a:t>
            </a:r>
            <a:r>
              <a:rPr lang="en-US" sz="3200">
                <a:ea typeface="+mn-lt"/>
                <a:cs typeface="+mn-lt"/>
              </a:rPr>
              <a:t>-stack-protector -no-pie</a:t>
            </a:r>
            <a:endParaRPr lang="en-US" sz="3200"/>
          </a:p>
        </p:txBody>
      </p:sp>
      <p:pic>
        <p:nvPicPr>
          <p:cNvPr id="5" name="Picture 5" descr="Text&#10;&#10;Description automatically generated">
            <a:extLst>
              <a:ext uri="{FF2B5EF4-FFF2-40B4-BE49-F238E27FC236}">
                <a16:creationId xmlns:a16="http://schemas.microsoft.com/office/drawing/2014/main" id="{F2A0B4EA-D734-A937-E92A-3B34FBFB6999}"/>
              </a:ext>
            </a:extLst>
          </p:cNvPr>
          <p:cNvPicPr>
            <a:picLocks noChangeAspect="1"/>
          </p:cNvPicPr>
          <p:nvPr/>
        </p:nvPicPr>
        <p:blipFill rotWithShape="1">
          <a:blip r:embed="rId4"/>
          <a:srcRect l="2455" t="15230" r="6710" b="35526"/>
          <a:stretch/>
        </p:blipFill>
        <p:spPr>
          <a:xfrm>
            <a:off x="1636006" y="3128303"/>
            <a:ext cx="8919960" cy="2744330"/>
          </a:xfrm>
          <a:prstGeom prst="rect">
            <a:avLst/>
          </a:prstGeom>
        </p:spPr>
      </p:pic>
    </p:spTree>
    <p:extLst>
      <p:ext uri="{BB962C8B-B14F-4D97-AF65-F5344CB8AC3E}">
        <p14:creationId xmlns:p14="http://schemas.microsoft.com/office/powerpoint/2010/main" val="1966232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ROP Exploitation (cont.)</a:t>
            </a:r>
            <a:endParaRPr lang="en-US"/>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pPr>
              <a:buSzPct val="114999"/>
            </a:pPr>
            <a:r>
              <a:rPr lang="en-US" sz="3200"/>
              <a:t>Create a ROP chain to hijack control flow</a:t>
            </a:r>
          </a:p>
          <a:p>
            <a:pPr>
              <a:buSzPct val="114999"/>
            </a:pPr>
            <a:r>
              <a:rPr lang="en-US" sz="3200"/>
              <a:t>Leverage ROP Chain to leak the base address of </a:t>
            </a:r>
            <a:r>
              <a:rPr lang="en-US" sz="3200" err="1"/>
              <a:t>libc</a:t>
            </a:r>
            <a:r>
              <a:rPr lang="en-US" sz="3200"/>
              <a:t> at the time of execution</a:t>
            </a:r>
          </a:p>
          <a:p>
            <a:pPr>
              <a:buSzPct val="114999"/>
            </a:pPr>
            <a:r>
              <a:rPr lang="en-US" sz="3200"/>
              <a:t>Do some Math and calculate system() address in </a:t>
            </a:r>
            <a:r>
              <a:rPr lang="en-US" sz="3200" err="1"/>
              <a:t>libc</a:t>
            </a:r>
          </a:p>
          <a:p>
            <a:pPr>
              <a:buSzPct val="114999"/>
            </a:pPr>
            <a:r>
              <a:rPr lang="en-US" sz="3200"/>
              <a:t>Execute second stage of the payload and obtain shell</a:t>
            </a:r>
          </a:p>
        </p:txBody>
      </p:sp>
    </p:spTree>
    <p:extLst>
      <p:ext uri="{BB962C8B-B14F-4D97-AF65-F5344CB8AC3E}">
        <p14:creationId xmlns:p14="http://schemas.microsoft.com/office/powerpoint/2010/main" val="3684849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ROP Exploitation (cont.) </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8838095" cy="4043765"/>
          </a:xfrm>
        </p:spPr>
        <p:txBody>
          <a:bodyPr>
            <a:normAutofit/>
          </a:bodyPr>
          <a:lstStyle/>
          <a:p>
            <a:pPr>
              <a:buSzPct val="114999"/>
            </a:pPr>
            <a:r>
              <a:rPr lang="en-US"/>
              <a:t>$ </a:t>
            </a:r>
            <a:r>
              <a:rPr lang="en-US" err="1"/>
              <a:t>ROPGadget</a:t>
            </a:r>
            <a:r>
              <a:rPr lang="en-US"/>
              <a:t> --binary ./</a:t>
            </a:r>
            <a:r>
              <a:rPr lang="en-US" err="1"/>
              <a:t>bof_demo</a:t>
            </a:r>
            <a:endParaRPr lang="en-US"/>
          </a:p>
          <a:p>
            <a:pPr>
              <a:buSzPct val="114999"/>
            </a:pPr>
            <a:endParaRPr lang="en-US"/>
          </a:p>
          <a:p>
            <a:pPr marL="0" indent="0">
              <a:buSzPct val="114999"/>
              <a:buNone/>
            </a:pPr>
            <a:endParaRPr lang="en-US"/>
          </a:p>
          <a:p>
            <a:pPr marL="0" indent="0">
              <a:buSzPct val="114999"/>
              <a:buNone/>
            </a:pPr>
            <a:endParaRPr lang="en-US"/>
          </a:p>
        </p:txBody>
      </p:sp>
      <p:sp>
        <p:nvSpPr>
          <p:cNvPr id="6" name="Rectangle: Rounded Corners 5">
            <a:extLst>
              <a:ext uri="{FF2B5EF4-FFF2-40B4-BE49-F238E27FC236}">
                <a16:creationId xmlns:a16="http://schemas.microsoft.com/office/drawing/2014/main" id="{5C9CFE22-70BD-A6AE-0DDB-6076BAD1ACEC}"/>
              </a:ext>
            </a:extLst>
          </p:cNvPr>
          <p:cNvSpPr/>
          <p:nvPr/>
        </p:nvSpPr>
        <p:spPr>
          <a:xfrm>
            <a:off x="1872462" y="2527777"/>
            <a:ext cx="8434253" cy="3495125"/>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2400">
                <a:ea typeface="+mn-lt"/>
                <a:cs typeface="+mn-lt"/>
              </a:rPr>
              <a:t>...</a:t>
            </a:r>
            <a:endParaRPr lang="en-US" sz="2400"/>
          </a:p>
          <a:p>
            <a:r>
              <a:rPr lang="en-US" sz="2400">
                <a:ea typeface="+mn-lt"/>
                <a:cs typeface="+mn-lt"/>
              </a:rPr>
              <a:t>0x40126b : pop </a:t>
            </a:r>
            <a:r>
              <a:rPr lang="en-US" sz="2400" err="1">
                <a:ea typeface="+mn-lt"/>
                <a:cs typeface="+mn-lt"/>
              </a:rPr>
              <a:t>rbp</a:t>
            </a:r>
            <a:r>
              <a:rPr lang="en-US" sz="2400">
                <a:ea typeface="+mn-lt"/>
                <a:cs typeface="+mn-lt"/>
              </a:rPr>
              <a:t> ; pop r12 ; pop r13 ; pop r14 ; pop r15 ; ret</a:t>
            </a:r>
            <a:endParaRPr lang="en-US" sz="2400"/>
          </a:p>
          <a:p>
            <a:r>
              <a:rPr lang="en-US" sz="2400">
                <a:ea typeface="+mn-lt"/>
                <a:cs typeface="+mn-lt"/>
              </a:rPr>
              <a:t>0x40126f : pop </a:t>
            </a:r>
            <a:r>
              <a:rPr lang="en-US" sz="2400" err="1">
                <a:ea typeface="+mn-lt"/>
                <a:cs typeface="+mn-lt"/>
              </a:rPr>
              <a:t>rbp</a:t>
            </a:r>
            <a:r>
              <a:rPr lang="en-US" sz="2400">
                <a:ea typeface="+mn-lt"/>
                <a:cs typeface="+mn-lt"/>
              </a:rPr>
              <a:t> ; pop r14 ; pop r15 ; ret</a:t>
            </a:r>
            <a:endParaRPr lang="en-US" sz="2400"/>
          </a:p>
          <a:p>
            <a:r>
              <a:rPr lang="en-US" sz="2400">
                <a:ea typeface="+mn-lt"/>
                <a:cs typeface="+mn-lt"/>
              </a:rPr>
              <a:t>0x401113 : pop </a:t>
            </a:r>
            <a:r>
              <a:rPr lang="en-US" sz="2400" err="1">
                <a:ea typeface="+mn-lt"/>
                <a:cs typeface="+mn-lt"/>
              </a:rPr>
              <a:t>rbp</a:t>
            </a:r>
            <a:r>
              <a:rPr lang="en-US" sz="2400">
                <a:ea typeface="+mn-lt"/>
                <a:cs typeface="+mn-lt"/>
              </a:rPr>
              <a:t> ; ret</a:t>
            </a:r>
            <a:endParaRPr lang="en-US" sz="2400"/>
          </a:p>
          <a:p>
            <a:r>
              <a:rPr lang="en-US" sz="2400">
                <a:highlight>
                  <a:srgbClr val="FFFF00"/>
                </a:highlight>
                <a:ea typeface="+mn-lt"/>
                <a:cs typeface="+mn-lt"/>
              </a:rPr>
              <a:t>0x401273 : pop </a:t>
            </a:r>
            <a:r>
              <a:rPr lang="en-US" sz="2400" err="1">
                <a:highlight>
                  <a:srgbClr val="FFFF00"/>
                </a:highlight>
                <a:ea typeface="+mn-lt"/>
                <a:cs typeface="+mn-lt"/>
              </a:rPr>
              <a:t>rdi</a:t>
            </a:r>
            <a:r>
              <a:rPr lang="en-US" sz="2400">
                <a:highlight>
                  <a:srgbClr val="FFFF00"/>
                </a:highlight>
                <a:ea typeface="+mn-lt"/>
                <a:cs typeface="+mn-lt"/>
              </a:rPr>
              <a:t> ; ret</a:t>
            </a:r>
            <a:endParaRPr lang="en-US" sz="2400">
              <a:highlight>
                <a:srgbClr val="FFFF00"/>
              </a:highlight>
            </a:endParaRPr>
          </a:p>
          <a:p>
            <a:r>
              <a:rPr lang="en-US" sz="2400">
                <a:ea typeface="+mn-lt"/>
                <a:cs typeface="+mn-lt"/>
              </a:rPr>
              <a:t>0x401271 : pop </a:t>
            </a:r>
            <a:r>
              <a:rPr lang="en-US" sz="2400" err="1">
                <a:ea typeface="+mn-lt"/>
                <a:cs typeface="+mn-lt"/>
              </a:rPr>
              <a:t>rsi</a:t>
            </a:r>
            <a:r>
              <a:rPr lang="en-US" sz="2400">
                <a:ea typeface="+mn-lt"/>
                <a:cs typeface="+mn-lt"/>
              </a:rPr>
              <a:t> ; pop r15 ; ret</a:t>
            </a:r>
            <a:endParaRPr lang="en-US" sz="2400"/>
          </a:p>
          <a:p>
            <a:r>
              <a:rPr lang="en-US" sz="2400">
                <a:ea typeface="+mn-lt"/>
                <a:cs typeface="+mn-lt"/>
              </a:rPr>
              <a:t>0x40126d : pop </a:t>
            </a:r>
            <a:r>
              <a:rPr lang="en-US" sz="2400" err="1">
                <a:ea typeface="+mn-lt"/>
                <a:cs typeface="+mn-lt"/>
              </a:rPr>
              <a:t>rsp</a:t>
            </a:r>
            <a:r>
              <a:rPr lang="en-US" sz="2400">
                <a:ea typeface="+mn-lt"/>
                <a:cs typeface="+mn-lt"/>
              </a:rPr>
              <a:t> ; pop r13 ; pop r14 ; pop r15 ; ret</a:t>
            </a:r>
            <a:endParaRPr lang="en-US" sz="2400"/>
          </a:p>
          <a:p>
            <a:r>
              <a:rPr lang="en-US" sz="2400">
                <a:highlight>
                  <a:srgbClr val="FFFF00"/>
                </a:highlight>
                <a:ea typeface="+mn-lt"/>
                <a:cs typeface="+mn-lt"/>
              </a:rPr>
              <a:t>0x40101a : ret</a:t>
            </a:r>
            <a:endParaRPr lang="en-US" sz="2400">
              <a:highlight>
                <a:srgbClr val="FFFF00"/>
              </a:highlight>
            </a:endParaRPr>
          </a:p>
          <a:p>
            <a:pPr algn="ctr"/>
            <a:r>
              <a:rPr lang="en-US" sz="2400">
                <a:solidFill>
                  <a:schemeClr val="tx1"/>
                </a:solidFill>
                <a:ea typeface="+mn-lt"/>
                <a:cs typeface="+mn-lt"/>
              </a:rPr>
              <a:t>...</a:t>
            </a:r>
          </a:p>
        </p:txBody>
      </p:sp>
    </p:spTree>
    <p:extLst>
      <p:ext uri="{BB962C8B-B14F-4D97-AF65-F5344CB8AC3E}">
        <p14:creationId xmlns:p14="http://schemas.microsoft.com/office/powerpoint/2010/main" val="2530046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ROP Exploitation (cont.) </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5" cy="741765"/>
          </a:xfrm>
        </p:spPr>
        <p:txBody>
          <a:bodyPr>
            <a:normAutofit/>
          </a:bodyPr>
          <a:lstStyle/>
          <a:p>
            <a:pPr>
              <a:buSzPct val="114999"/>
            </a:pPr>
            <a:r>
              <a:rPr lang="en-US" sz="3200"/>
              <a:t>$ </a:t>
            </a:r>
            <a:r>
              <a:rPr lang="en-US" sz="3200" err="1">
                <a:ea typeface="+mn-lt"/>
                <a:cs typeface="+mn-lt"/>
              </a:rPr>
              <a:t>objdump</a:t>
            </a:r>
            <a:r>
              <a:rPr lang="en-US" sz="3200">
                <a:ea typeface="+mn-lt"/>
                <a:cs typeface="+mn-lt"/>
              </a:rPr>
              <a:t> -d </a:t>
            </a:r>
            <a:r>
              <a:rPr lang="en-US" sz="3200" err="1">
                <a:ea typeface="+mn-lt"/>
                <a:cs typeface="+mn-lt"/>
              </a:rPr>
              <a:t>bof_demo</a:t>
            </a:r>
            <a:r>
              <a:rPr lang="en-US" sz="3200">
                <a:ea typeface="+mn-lt"/>
                <a:cs typeface="+mn-lt"/>
              </a:rPr>
              <a:t> | grep -</a:t>
            </a:r>
            <a:r>
              <a:rPr lang="en-US" sz="3200" err="1">
                <a:ea typeface="+mn-lt"/>
                <a:cs typeface="+mn-lt"/>
              </a:rPr>
              <a:t>i</a:t>
            </a:r>
            <a:r>
              <a:rPr lang="en-US" sz="3200">
                <a:ea typeface="+mn-lt"/>
                <a:cs typeface="+mn-lt"/>
              </a:rPr>
              <a:t> </a:t>
            </a:r>
            <a:r>
              <a:rPr lang="en-US" sz="3200">
                <a:highlight>
                  <a:srgbClr val="FFFF00"/>
                </a:highlight>
                <a:ea typeface="+mn-lt"/>
                <a:cs typeface="+mn-lt"/>
              </a:rPr>
              <a:t>main</a:t>
            </a:r>
            <a:endParaRPr lang="en-US" sz="3200">
              <a:highlight>
                <a:srgbClr val="FFFF00"/>
              </a:highlight>
            </a:endParaRPr>
          </a:p>
          <a:p>
            <a:pPr marL="0" indent="0">
              <a:buSzPct val="114999"/>
              <a:buNone/>
            </a:pPr>
            <a:endParaRPr lang="en-US"/>
          </a:p>
          <a:p>
            <a:pPr marL="0" indent="0">
              <a:buSzPct val="114999"/>
              <a:buNone/>
            </a:pPr>
            <a:endParaRPr lang="en-US"/>
          </a:p>
        </p:txBody>
      </p:sp>
      <p:sp>
        <p:nvSpPr>
          <p:cNvPr id="6" name="Rectangle: Rounded Corners 5">
            <a:extLst>
              <a:ext uri="{FF2B5EF4-FFF2-40B4-BE49-F238E27FC236}">
                <a16:creationId xmlns:a16="http://schemas.microsoft.com/office/drawing/2014/main" id="{5C9CFE22-70BD-A6AE-0DDB-6076BAD1ACEC}"/>
              </a:ext>
            </a:extLst>
          </p:cNvPr>
          <p:cNvSpPr/>
          <p:nvPr/>
        </p:nvSpPr>
        <p:spPr>
          <a:xfrm>
            <a:off x="1295822" y="2499246"/>
            <a:ext cx="9597889" cy="925667"/>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00000000004010b0 </a:t>
            </a:r>
            <a:r>
              <a:rPr lang="en-US" sz="2400">
                <a:ea typeface="+mn-lt"/>
                <a:cs typeface="+mn-lt"/>
              </a:rPr>
              <a:t>&lt;main&gt;:</a:t>
            </a:r>
            <a:endParaRPr lang="en-US" sz="2400"/>
          </a:p>
          <a:p>
            <a:r>
              <a:rPr lang="en-US" sz="2400">
                <a:ea typeface="+mn-lt"/>
                <a:cs typeface="+mn-lt"/>
              </a:rPr>
              <a:t>    </a:t>
            </a:r>
            <a:r>
              <a:rPr lang="en-US" sz="2400" err="1">
                <a:ea typeface="+mn-lt"/>
                <a:cs typeface="+mn-lt"/>
              </a:rPr>
              <a:t>callq</a:t>
            </a:r>
            <a:r>
              <a:rPr lang="en-US" sz="2400">
                <a:ea typeface="+mn-lt"/>
                <a:cs typeface="+mn-lt"/>
              </a:rPr>
              <a:t>  *0x2ea2(%rip)   # 403ff0 &lt;__libc_start_main@GLIBC_2.2.5&gt;</a:t>
            </a:r>
            <a:endParaRPr lang="en-US" sz="2400"/>
          </a:p>
        </p:txBody>
      </p:sp>
      <p:sp>
        <p:nvSpPr>
          <p:cNvPr id="7" name="Content Placeholder 2">
            <a:extLst>
              <a:ext uri="{FF2B5EF4-FFF2-40B4-BE49-F238E27FC236}">
                <a16:creationId xmlns:a16="http://schemas.microsoft.com/office/drawing/2014/main" id="{BFAF50C6-DE0E-A6D2-8AC0-BBB057822159}"/>
              </a:ext>
            </a:extLst>
          </p:cNvPr>
          <p:cNvSpPr txBox="1">
            <a:spLocks/>
          </p:cNvSpPr>
          <p:nvPr/>
        </p:nvSpPr>
        <p:spPr>
          <a:xfrm>
            <a:off x="1299634" y="3667253"/>
            <a:ext cx="9601195" cy="74176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SzPct val="114999"/>
            </a:pPr>
            <a:r>
              <a:rPr lang="en-US" sz="3200"/>
              <a:t>$ </a:t>
            </a:r>
            <a:r>
              <a:rPr lang="en-US" sz="3200" err="1">
                <a:ea typeface="+mn-lt"/>
                <a:cs typeface="+mn-lt"/>
              </a:rPr>
              <a:t>objdump</a:t>
            </a:r>
            <a:r>
              <a:rPr lang="en-US" sz="3200">
                <a:ea typeface="+mn-lt"/>
                <a:cs typeface="+mn-lt"/>
              </a:rPr>
              <a:t> -d </a:t>
            </a:r>
            <a:r>
              <a:rPr lang="en-US" sz="3200" err="1">
                <a:ea typeface="+mn-lt"/>
                <a:cs typeface="+mn-lt"/>
              </a:rPr>
              <a:t>bof_demo</a:t>
            </a:r>
            <a:r>
              <a:rPr lang="en-US" sz="3200">
                <a:ea typeface="+mn-lt"/>
                <a:cs typeface="+mn-lt"/>
              </a:rPr>
              <a:t> | grep -</a:t>
            </a:r>
            <a:r>
              <a:rPr lang="en-US" sz="3200" err="1">
                <a:ea typeface="+mn-lt"/>
                <a:cs typeface="+mn-lt"/>
              </a:rPr>
              <a:t>i</a:t>
            </a:r>
            <a:r>
              <a:rPr lang="en-US" sz="3200">
                <a:ea typeface="+mn-lt"/>
                <a:cs typeface="+mn-lt"/>
              </a:rPr>
              <a:t> </a:t>
            </a:r>
            <a:r>
              <a:rPr lang="en-US" sz="3200">
                <a:highlight>
                  <a:srgbClr val="FFFF00"/>
                </a:highlight>
                <a:ea typeface="+mn-lt"/>
                <a:cs typeface="+mn-lt"/>
              </a:rPr>
              <a:t>puts</a:t>
            </a:r>
            <a:endParaRPr lang="en-US" sz="3200"/>
          </a:p>
          <a:p>
            <a:pPr marL="0" indent="0">
              <a:buSzPct val="114999"/>
              <a:buFont typeface="Arial"/>
              <a:buNone/>
            </a:pPr>
            <a:endParaRPr lang="en-US"/>
          </a:p>
          <a:p>
            <a:pPr marL="0" indent="0">
              <a:buSzPct val="114999"/>
              <a:buFont typeface="Arial"/>
              <a:buNone/>
            </a:pPr>
            <a:endParaRPr lang="en-US"/>
          </a:p>
        </p:txBody>
      </p:sp>
      <p:sp>
        <p:nvSpPr>
          <p:cNvPr id="9" name="Rectangle: Rounded Corners 8">
            <a:extLst>
              <a:ext uri="{FF2B5EF4-FFF2-40B4-BE49-F238E27FC236}">
                <a16:creationId xmlns:a16="http://schemas.microsoft.com/office/drawing/2014/main" id="{EC9A9547-F578-08F3-F554-893B1A4A1350}"/>
              </a:ext>
            </a:extLst>
          </p:cNvPr>
          <p:cNvSpPr/>
          <p:nvPr/>
        </p:nvSpPr>
        <p:spPr>
          <a:xfrm>
            <a:off x="1295821" y="4561963"/>
            <a:ext cx="9606548" cy="559452"/>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t"/>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0000000000401070 </a:t>
            </a:r>
            <a:r>
              <a:rPr lang="en-US" sz="2400">
                <a:ea typeface="+mn-lt"/>
                <a:cs typeface="+mn-lt"/>
              </a:rPr>
              <a:t>&lt;</a:t>
            </a:r>
            <a:r>
              <a:rPr lang="en-US" sz="2400" err="1">
                <a:ea typeface="+mn-lt"/>
                <a:cs typeface="+mn-lt"/>
              </a:rPr>
              <a:t>puts@plt</a:t>
            </a:r>
            <a:r>
              <a:rPr lang="en-US" sz="2400">
                <a:ea typeface="+mn-lt"/>
                <a:cs typeface="+mn-lt"/>
              </a:rPr>
              <a:t>&gt;:</a:t>
            </a:r>
            <a:endParaRPr lang="en-US"/>
          </a:p>
        </p:txBody>
      </p:sp>
      <p:sp>
        <p:nvSpPr>
          <p:cNvPr id="5" name="Rectangle: Rounded Corners 4">
            <a:extLst>
              <a:ext uri="{FF2B5EF4-FFF2-40B4-BE49-F238E27FC236}">
                <a16:creationId xmlns:a16="http://schemas.microsoft.com/office/drawing/2014/main" id="{C7D43F64-CDA0-0E0A-CC4C-11C817DA1E5F}"/>
              </a:ext>
            </a:extLst>
          </p:cNvPr>
          <p:cNvSpPr/>
          <p:nvPr/>
        </p:nvSpPr>
        <p:spPr>
          <a:xfrm>
            <a:off x="1294534" y="5113192"/>
            <a:ext cx="9594271" cy="9178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solidFill>
                  <a:srgbClr val="000000"/>
                </a:solidFill>
                <a:ea typeface="+mn-lt"/>
                <a:cs typeface="+mn-lt"/>
              </a:rPr>
              <a:t>    </a:t>
            </a:r>
            <a:r>
              <a:rPr lang="en-US" sz="2400" err="1">
                <a:solidFill>
                  <a:srgbClr val="000000"/>
                </a:solidFill>
                <a:ea typeface="+mn-lt"/>
                <a:cs typeface="+mn-lt"/>
              </a:rPr>
              <a:t>bnd</a:t>
            </a:r>
            <a:r>
              <a:rPr lang="en-US" sz="2400">
                <a:solidFill>
                  <a:srgbClr val="000000"/>
                </a:solidFill>
                <a:ea typeface="+mn-lt"/>
                <a:cs typeface="+mn-lt"/>
              </a:rPr>
              <a:t> </a:t>
            </a:r>
            <a:r>
              <a:rPr lang="en-US" sz="2400" err="1">
                <a:solidFill>
                  <a:srgbClr val="000000"/>
                </a:solidFill>
                <a:ea typeface="+mn-lt"/>
                <a:cs typeface="+mn-lt"/>
              </a:rPr>
              <a:t>jmpq</a:t>
            </a:r>
            <a:r>
              <a:rPr lang="en-US" sz="2400">
                <a:solidFill>
                  <a:srgbClr val="000000"/>
                </a:solidFill>
                <a:ea typeface="+mn-lt"/>
                <a:cs typeface="+mn-lt"/>
              </a:rPr>
              <a:t> *0x2f9d(%rip)        # </a:t>
            </a:r>
            <a:r>
              <a:rPr lang="en-US" sz="2400">
                <a:solidFill>
                  <a:srgbClr val="000000"/>
                </a:solidFill>
                <a:highlight>
                  <a:srgbClr val="FFFF00"/>
                </a:highlight>
                <a:ea typeface="+mn-lt"/>
                <a:cs typeface="+mn-lt"/>
              </a:rPr>
              <a:t>404018 </a:t>
            </a:r>
            <a:r>
              <a:rPr lang="en-US" sz="2400">
                <a:solidFill>
                  <a:srgbClr val="86724D"/>
                </a:solidFill>
                <a:ea typeface="+mn-lt"/>
                <a:cs typeface="+mn-lt"/>
                <a:hlinkClick r:id="rId4"/>
              </a:rPr>
              <a:t>&lt;puts@GLIBC_2.2.5</a:t>
            </a:r>
            <a:r>
              <a:rPr lang="en-US" sz="2400">
                <a:solidFill>
                  <a:srgbClr val="000000"/>
                </a:solidFill>
                <a:ea typeface="+mn-lt"/>
                <a:cs typeface="+mn-lt"/>
              </a:rPr>
              <a:t>&gt;</a:t>
            </a:r>
          </a:p>
          <a:p>
            <a:r>
              <a:rPr lang="en-US" sz="2400">
                <a:solidFill>
                  <a:srgbClr val="000000"/>
                </a:solidFill>
                <a:ea typeface="+mn-lt"/>
                <a:cs typeface="+mn-lt"/>
              </a:rPr>
              <a:t>    </a:t>
            </a:r>
            <a:r>
              <a:rPr lang="en-US" sz="2400" err="1">
                <a:solidFill>
                  <a:srgbClr val="000000"/>
                </a:solidFill>
                <a:ea typeface="+mn-lt"/>
                <a:cs typeface="+mn-lt"/>
              </a:rPr>
              <a:t>callq</a:t>
            </a:r>
            <a:r>
              <a:rPr lang="en-US" sz="2400">
                <a:solidFill>
                  <a:srgbClr val="000000"/>
                </a:solidFill>
                <a:ea typeface="+mn-lt"/>
                <a:cs typeface="+mn-lt"/>
              </a:rPr>
              <a:t>  401070 &lt;</a:t>
            </a:r>
            <a:r>
              <a:rPr lang="en-US" sz="2400" err="1">
                <a:solidFill>
                  <a:srgbClr val="000000"/>
                </a:solidFill>
                <a:ea typeface="+mn-lt"/>
                <a:cs typeface="+mn-lt"/>
              </a:rPr>
              <a:t>puts@plt</a:t>
            </a:r>
            <a:r>
              <a:rPr lang="en-US" sz="2400">
                <a:solidFill>
                  <a:srgbClr val="000000"/>
                </a:solidFill>
                <a:ea typeface="+mn-lt"/>
                <a:cs typeface="+mn-lt"/>
              </a:rPr>
              <a:t>&gt;</a:t>
            </a:r>
            <a:endParaRPr lang="en-US"/>
          </a:p>
        </p:txBody>
      </p:sp>
    </p:spTree>
    <p:extLst>
      <p:ext uri="{BB962C8B-B14F-4D97-AF65-F5344CB8AC3E}">
        <p14:creationId xmlns:p14="http://schemas.microsoft.com/office/powerpoint/2010/main" val="4048237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ROP Exploitation (cont.) </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5" cy="741765"/>
          </a:xfrm>
        </p:spPr>
        <p:txBody>
          <a:bodyPr>
            <a:normAutofit/>
          </a:bodyPr>
          <a:lstStyle/>
          <a:p>
            <a:pPr marL="0" indent="0">
              <a:buSzPct val="114999"/>
              <a:buNone/>
            </a:pPr>
            <a:endParaRPr lang="en-US"/>
          </a:p>
          <a:p>
            <a:pPr marL="0" indent="0">
              <a:buSzPct val="114999"/>
              <a:buNone/>
            </a:pPr>
            <a:endParaRPr lang="en-US"/>
          </a:p>
        </p:txBody>
      </p:sp>
      <p:sp>
        <p:nvSpPr>
          <p:cNvPr id="6" name="Rectangle: Rounded Corners 5">
            <a:extLst>
              <a:ext uri="{FF2B5EF4-FFF2-40B4-BE49-F238E27FC236}">
                <a16:creationId xmlns:a16="http://schemas.microsoft.com/office/drawing/2014/main" id="{5C9CFE22-70BD-A6AE-0DDB-6076BAD1ACEC}"/>
              </a:ext>
            </a:extLst>
          </p:cNvPr>
          <p:cNvSpPr/>
          <p:nvPr/>
        </p:nvSpPr>
        <p:spPr>
          <a:xfrm>
            <a:off x="1295822" y="2499246"/>
            <a:ext cx="9597889" cy="925667"/>
          </a:xfrm>
          <a:prstGeom prst="roundRect">
            <a:avLst/>
          </a:prstGeom>
          <a:noFill/>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00000000004010b0 </a:t>
            </a:r>
            <a:endParaRPr lang="en-US" sz="2400"/>
          </a:p>
          <a:p>
            <a:endParaRPr lang="en-US" sz="2400"/>
          </a:p>
        </p:txBody>
      </p:sp>
      <p:sp>
        <p:nvSpPr>
          <p:cNvPr id="7" name="Content Placeholder 2">
            <a:extLst>
              <a:ext uri="{FF2B5EF4-FFF2-40B4-BE49-F238E27FC236}">
                <a16:creationId xmlns:a16="http://schemas.microsoft.com/office/drawing/2014/main" id="{BFAF50C6-DE0E-A6D2-8AC0-BBB057822159}"/>
              </a:ext>
            </a:extLst>
          </p:cNvPr>
          <p:cNvSpPr txBox="1">
            <a:spLocks/>
          </p:cNvSpPr>
          <p:nvPr/>
        </p:nvSpPr>
        <p:spPr>
          <a:xfrm>
            <a:off x="1299634" y="3667253"/>
            <a:ext cx="9601195" cy="74176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SzPct val="114999"/>
              <a:buNone/>
            </a:pPr>
            <a:endParaRPr lang="en-US"/>
          </a:p>
          <a:p>
            <a:pPr marL="0" indent="0">
              <a:buSzPct val="114999"/>
              <a:buFont typeface="Arial"/>
              <a:buNone/>
            </a:pPr>
            <a:endParaRPr lang="en-US"/>
          </a:p>
        </p:txBody>
      </p:sp>
      <p:sp>
        <p:nvSpPr>
          <p:cNvPr id="5" name="Rectangle: Rounded Corners 4">
            <a:extLst>
              <a:ext uri="{FF2B5EF4-FFF2-40B4-BE49-F238E27FC236}">
                <a16:creationId xmlns:a16="http://schemas.microsoft.com/office/drawing/2014/main" id="{13D3E2B3-59A4-F0FD-4DC9-64B2C83B721B}"/>
              </a:ext>
            </a:extLst>
          </p:cNvPr>
          <p:cNvSpPr/>
          <p:nvPr/>
        </p:nvSpPr>
        <p:spPr>
          <a:xfrm>
            <a:off x="1295821" y="4561963"/>
            <a:ext cx="9606548" cy="559452"/>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t"/>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0000000000401070 </a:t>
            </a:r>
            <a:endParaRPr lang="en-US" sz="2400"/>
          </a:p>
        </p:txBody>
      </p:sp>
      <p:sp>
        <p:nvSpPr>
          <p:cNvPr id="13" name="Rectangle: Rounded Corners 12">
            <a:extLst>
              <a:ext uri="{FF2B5EF4-FFF2-40B4-BE49-F238E27FC236}">
                <a16:creationId xmlns:a16="http://schemas.microsoft.com/office/drawing/2014/main" id="{42D60F67-D7D7-E782-E269-CE2114E8D419}"/>
              </a:ext>
            </a:extLst>
          </p:cNvPr>
          <p:cNvSpPr/>
          <p:nvPr/>
        </p:nvSpPr>
        <p:spPr>
          <a:xfrm>
            <a:off x="1294534" y="5113192"/>
            <a:ext cx="9594271" cy="917863"/>
          </a:xfrm>
          <a:prstGeom prst="roundRect">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400">
                <a:solidFill>
                  <a:srgbClr val="000000"/>
                </a:solidFill>
                <a:ea typeface="+mn-lt"/>
                <a:cs typeface="+mn-lt"/>
              </a:rPr>
              <a:t>                                                      # </a:t>
            </a:r>
            <a:r>
              <a:rPr lang="en-US" sz="2400">
                <a:solidFill>
                  <a:srgbClr val="000000"/>
                </a:solidFill>
                <a:highlight>
                  <a:srgbClr val="FFFF00"/>
                </a:highlight>
                <a:ea typeface="+mn-lt"/>
                <a:cs typeface="+mn-lt"/>
              </a:rPr>
              <a:t>404018 </a:t>
            </a:r>
            <a:endParaRPr lang="en-US" sz="2400">
              <a:solidFill>
                <a:srgbClr val="000000"/>
              </a:solidFill>
              <a:ea typeface="+mn-lt"/>
              <a:cs typeface="+mn-lt"/>
            </a:endParaRPr>
          </a:p>
          <a:p>
            <a:endParaRPr lang="en-US" sz="2400">
              <a:solidFill>
                <a:srgbClr val="000000"/>
              </a:solidFill>
            </a:endParaRPr>
          </a:p>
        </p:txBody>
      </p:sp>
    </p:spTree>
    <p:extLst>
      <p:ext uri="{BB962C8B-B14F-4D97-AF65-F5344CB8AC3E}">
        <p14:creationId xmlns:p14="http://schemas.microsoft.com/office/powerpoint/2010/main" val="386730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2200511162"/>
              </p:ext>
            </p:extLst>
          </p:nvPr>
        </p:nvGraphicFramePr>
        <p:xfrm>
          <a:off x="8865472" y="658998"/>
          <a:ext cx="2630109" cy="54864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0x404018</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535350060"/>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chemeClr val="accent3">
                        <a:lumMod val="75000"/>
                      </a:schemeClr>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2711412801"/>
              </p:ext>
            </p:extLst>
          </p:nvPr>
        </p:nvGraphicFramePr>
        <p:xfrm>
          <a:off x="5342752" y="4707380"/>
          <a:ext cx="3371404" cy="1584960"/>
        </p:xfrm>
        <a:graphic>
          <a:graphicData uri="http://schemas.openxmlformats.org/drawingml/2006/table">
            <a:tbl>
              <a:tblPr firstRow="1" bandRow="1">
                <a:tableStyleId>{5940675A-B579-460E-94D1-54222C63F5DA}</a:tableStyleId>
              </a:tblPr>
              <a:tblGrid>
                <a:gridCol w="1075028">
                  <a:extLst>
                    <a:ext uri="{9D8B030D-6E8A-4147-A177-3AD203B41FA5}">
                      <a16:colId xmlns:a16="http://schemas.microsoft.com/office/drawing/2014/main" val="3557023095"/>
                    </a:ext>
                  </a:extLst>
                </a:gridCol>
                <a:gridCol w="2296376">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effectLst/>
                          <a:latin typeface="Consolas"/>
                        </a:rPr>
                        <a:t>0x7ffff7faf7e0</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0x401273</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31" name="TextBox 30">
            <a:extLst>
              <a:ext uri="{FF2B5EF4-FFF2-40B4-BE49-F238E27FC236}">
                <a16:creationId xmlns:a16="http://schemas.microsoft.com/office/drawing/2014/main" id="{0A1DC12F-0A8C-BFFC-F9E9-B98EC94ED349}"/>
              </a:ext>
            </a:extLst>
          </p:cNvPr>
          <p:cNvSpPr txBox="1"/>
          <p:nvPr/>
        </p:nvSpPr>
        <p:spPr>
          <a:xfrm>
            <a:off x="5656683" y="3114091"/>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Rectangle: Rounded Corners 8">
            <a:extLst>
              <a:ext uri="{FF2B5EF4-FFF2-40B4-BE49-F238E27FC236}">
                <a16:creationId xmlns:a16="http://schemas.microsoft.com/office/drawing/2014/main" id="{31D7A079-5350-3EF7-82DE-71502ECBEEBB}"/>
              </a:ext>
            </a:extLst>
          </p:cNvPr>
          <p:cNvSpPr/>
          <p:nvPr/>
        </p:nvSpPr>
        <p:spPr>
          <a:xfrm>
            <a:off x="1086804" y="1616750"/>
            <a:ext cx="6905544" cy="297132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x401070</a:t>
            </a:r>
            <a:r>
              <a:rPr lang="en-US" sz="2400">
                <a:solidFill>
                  <a:srgbClr val="FFFFFF"/>
                </a:solidFill>
                <a:latin typeface="Consolas"/>
                <a:ea typeface="+mn-lt"/>
                <a:cs typeface="+mn-lt"/>
              </a:rPr>
              <a:t>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18" name="Rectangle: Rounded Corners 17">
            <a:extLst>
              <a:ext uri="{FF2B5EF4-FFF2-40B4-BE49-F238E27FC236}">
                <a16:creationId xmlns:a16="http://schemas.microsoft.com/office/drawing/2014/main" id="{26764584-2ACD-CDAE-698F-7CEC5BF35157}"/>
              </a:ext>
            </a:extLst>
          </p:cNvPr>
          <p:cNvSpPr/>
          <p:nvPr/>
        </p:nvSpPr>
        <p:spPr>
          <a:xfrm>
            <a:off x="5157776" y="3884700"/>
            <a:ext cx="2999662" cy="925667"/>
          </a:xfrm>
          <a:prstGeom prst="roundRect">
            <a:avLst/>
          </a:prstGeom>
          <a:noFill/>
          <a:ln>
            <a:noFill/>
          </a:ln>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00000000004010b0 </a:t>
            </a:r>
            <a:endParaRPr lang="en-US" sz="2400"/>
          </a:p>
          <a:p>
            <a:endParaRPr lang="en-US" sz="2400"/>
          </a:p>
        </p:txBody>
      </p:sp>
      <p:sp>
        <p:nvSpPr>
          <p:cNvPr id="24" name="Rectangle: Rounded Corners 23">
            <a:extLst>
              <a:ext uri="{FF2B5EF4-FFF2-40B4-BE49-F238E27FC236}">
                <a16:creationId xmlns:a16="http://schemas.microsoft.com/office/drawing/2014/main" id="{3AC811DD-8D68-5A05-1094-DED3D017E1A5}"/>
              </a:ext>
            </a:extLst>
          </p:cNvPr>
          <p:cNvSpPr/>
          <p:nvPr/>
        </p:nvSpPr>
        <p:spPr>
          <a:xfrm>
            <a:off x="5462519" y="3252113"/>
            <a:ext cx="2774526" cy="542134"/>
          </a:xfrm>
          <a:prstGeom prst="roundRect">
            <a:avLst/>
          </a:prstGeom>
          <a:noFill/>
          <a:ln>
            <a:noFill/>
          </a:ln>
        </p:spPr>
        <p:style>
          <a:lnRef idx="2">
            <a:schemeClr val="dk1"/>
          </a:lnRef>
          <a:fillRef idx="1">
            <a:schemeClr val="lt1"/>
          </a:fillRef>
          <a:effectRef idx="0">
            <a:schemeClr val="dk1"/>
          </a:effectRef>
          <a:fontRef idx="minor">
            <a:schemeClr val="dk1"/>
          </a:fontRef>
        </p:style>
        <p:txBody>
          <a:bodyPr lIns="68580" tIns="34290" rIns="68580" bIns="34290" rtlCol="0" anchor="t"/>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2400">
                <a:highlight>
                  <a:srgbClr val="FFFF00"/>
                </a:highlight>
                <a:ea typeface="+mn-lt"/>
                <a:cs typeface="+mn-lt"/>
              </a:rPr>
              <a:t>0000000000401070 </a:t>
            </a:r>
            <a:endParaRPr lang="en-US" sz="2400"/>
          </a:p>
        </p:txBody>
      </p:sp>
      <p:sp>
        <p:nvSpPr>
          <p:cNvPr id="26" name="Rectangle: Rounded Corners 25">
            <a:extLst>
              <a:ext uri="{FF2B5EF4-FFF2-40B4-BE49-F238E27FC236}">
                <a16:creationId xmlns:a16="http://schemas.microsoft.com/office/drawing/2014/main" id="{ED7C0C66-E9AB-5556-0555-5A60B80642EC}"/>
              </a:ext>
            </a:extLst>
          </p:cNvPr>
          <p:cNvSpPr/>
          <p:nvPr/>
        </p:nvSpPr>
        <p:spPr>
          <a:xfrm>
            <a:off x="1701511" y="2827192"/>
            <a:ext cx="9594271" cy="917863"/>
          </a:xfrm>
          <a:prstGeom prst="roundRect">
            <a:avLst/>
          </a:prstGeom>
          <a:no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400">
                <a:solidFill>
                  <a:srgbClr val="000000"/>
                </a:solidFill>
                <a:ea typeface="+mn-lt"/>
                <a:cs typeface="+mn-lt"/>
              </a:rPr>
              <a:t>                                                      # </a:t>
            </a:r>
            <a:r>
              <a:rPr lang="en-US" sz="2400">
                <a:solidFill>
                  <a:srgbClr val="000000"/>
                </a:solidFill>
                <a:highlight>
                  <a:srgbClr val="FFFF00"/>
                </a:highlight>
                <a:ea typeface="+mn-lt"/>
                <a:cs typeface="+mn-lt"/>
              </a:rPr>
              <a:t>404018 </a:t>
            </a:r>
            <a:endParaRPr lang="en-US" sz="2400">
              <a:solidFill>
                <a:srgbClr val="000000"/>
              </a:solidFill>
              <a:ea typeface="+mn-lt"/>
              <a:cs typeface="+mn-lt"/>
            </a:endParaRPr>
          </a:p>
          <a:p>
            <a:endParaRPr lang="en-US" sz="2400">
              <a:solidFill>
                <a:srgbClr val="000000"/>
              </a:solidFill>
            </a:endParaRPr>
          </a:p>
        </p:txBody>
      </p:sp>
    </p:spTree>
    <p:extLst>
      <p:ext uri="{BB962C8B-B14F-4D97-AF65-F5344CB8AC3E}">
        <p14:creationId xmlns:p14="http://schemas.microsoft.com/office/powerpoint/2010/main" val="2668041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2755629921"/>
              </p:ext>
            </p:extLst>
          </p:nvPr>
        </p:nvGraphicFramePr>
        <p:xfrm>
          <a:off x="8865472" y="705650"/>
          <a:ext cx="2630109" cy="54864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0x404018</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535350060"/>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chemeClr val="accent3">
                        <a:lumMod val="75000"/>
                      </a:schemeClr>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1736293727"/>
              </p:ext>
            </p:extLst>
          </p:nvPr>
        </p:nvGraphicFramePr>
        <p:xfrm>
          <a:off x="5412025" y="4664084"/>
          <a:ext cx="3254495" cy="1584960"/>
        </p:xfrm>
        <a:graphic>
          <a:graphicData uri="http://schemas.openxmlformats.org/drawingml/2006/table">
            <a:tbl>
              <a:tblPr firstRow="1" bandRow="1">
                <a:tableStyleId>{5940675A-B579-460E-94D1-54222C63F5DA}</a:tableStyleId>
              </a:tblPr>
              <a:tblGrid>
                <a:gridCol w="1037749">
                  <a:extLst>
                    <a:ext uri="{9D8B030D-6E8A-4147-A177-3AD203B41FA5}">
                      <a16:colId xmlns:a16="http://schemas.microsoft.com/office/drawing/2014/main" val="3557023095"/>
                    </a:ext>
                  </a:extLst>
                </a:gridCol>
                <a:gridCol w="2216746">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effectLst/>
                          <a:latin typeface="Consolas"/>
                        </a:rPr>
                        <a:t>0x7ffff7faf7e0</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0x401273</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6" name="Arrow: Up 5">
            <a:extLst>
              <a:ext uri="{FF2B5EF4-FFF2-40B4-BE49-F238E27FC236}">
                <a16:creationId xmlns:a16="http://schemas.microsoft.com/office/drawing/2014/main" id="{C22F590C-C066-7B6D-789E-E162101F3785}"/>
              </a:ext>
            </a:extLst>
          </p:cNvPr>
          <p:cNvSpPr/>
          <p:nvPr/>
        </p:nvSpPr>
        <p:spPr>
          <a:xfrm rot="5400000">
            <a:off x="8505175" y="3886792"/>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9E5CA092-022C-AA71-30C3-38496AEEDA98}"/>
              </a:ext>
            </a:extLst>
          </p:cNvPr>
          <p:cNvSpPr/>
          <p:nvPr/>
        </p:nvSpPr>
        <p:spPr>
          <a:xfrm>
            <a:off x="1086804" y="1616750"/>
            <a:ext cx="6932125" cy="297132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0x401070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3" name="Arrow: Up 2">
            <a:extLst>
              <a:ext uri="{FF2B5EF4-FFF2-40B4-BE49-F238E27FC236}">
                <a16:creationId xmlns:a16="http://schemas.microsoft.com/office/drawing/2014/main" id="{80B7A162-E90A-99BE-AA77-89C99062F120}"/>
              </a:ext>
            </a:extLst>
          </p:cNvPr>
          <p:cNvSpPr/>
          <p:nvPr/>
        </p:nvSpPr>
        <p:spPr>
          <a:xfrm rot="5400000">
            <a:off x="799643" y="2627159"/>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1826489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 (cont.)</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1517828859"/>
              </p:ext>
            </p:extLst>
          </p:nvPr>
        </p:nvGraphicFramePr>
        <p:xfrm>
          <a:off x="8826595" y="1312140"/>
          <a:ext cx="2630109" cy="48768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chemeClr val="accent3">
                        <a:lumMod val="75000"/>
                      </a:schemeClr>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2370334810"/>
              </p:ext>
            </p:extLst>
          </p:nvPr>
        </p:nvGraphicFramePr>
        <p:xfrm>
          <a:off x="5753794" y="4652598"/>
          <a:ext cx="2955763" cy="1584960"/>
        </p:xfrm>
        <a:graphic>
          <a:graphicData uri="http://schemas.openxmlformats.org/drawingml/2006/table">
            <a:tbl>
              <a:tblPr firstRow="1" bandRow="1">
                <a:tableStyleId>{5940675A-B579-460E-94D1-54222C63F5DA}</a:tableStyleId>
              </a:tblPr>
              <a:tblGrid>
                <a:gridCol w="942494">
                  <a:extLst>
                    <a:ext uri="{9D8B030D-6E8A-4147-A177-3AD203B41FA5}">
                      <a16:colId xmlns:a16="http://schemas.microsoft.com/office/drawing/2014/main" val="3557023095"/>
                    </a:ext>
                  </a:extLst>
                </a:gridCol>
                <a:gridCol w="2013269">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solidFill>
                            <a:srgbClr val="000000"/>
                          </a:solidFill>
                          <a:effectLst/>
                          <a:latin typeface="Consolas"/>
                        </a:rPr>
                        <a:t>0x404018</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0x401274</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6" name="Arrow: Up 5">
            <a:extLst>
              <a:ext uri="{FF2B5EF4-FFF2-40B4-BE49-F238E27FC236}">
                <a16:creationId xmlns:a16="http://schemas.microsoft.com/office/drawing/2014/main" id="{C22F590C-C066-7B6D-789E-E162101F3785}"/>
              </a:ext>
            </a:extLst>
          </p:cNvPr>
          <p:cNvSpPr/>
          <p:nvPr/>
        </p:nvSpPr>
        <p:spPr>
          <a:xfrm rot="5400000">
            <a:off x="8492658" y="3886033"/>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AD4AB0F8-ED36-7966-6CCE-4F506E7A813B}"/>
              </a:ext>
            </a:extLst>
          </p:cNvPr>
          <p:cNvSpPr/>
          <p:nvPr/>
        </p:nvSpPr>
        <p:spPr>
          <a:xfrm>
            <a:off x="1086804" y="1616750"/>
            <a:ext cx="6958706" cy="297132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0x401070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3" name="Arrow: Up 2">
            <a:extLst>
              <a:ext uri="{FF2B5EF4-FFF2-40B4-BE49-F238E27FC236}">
                <a16:creationId xmlns:a16="http://schemas.microsoft.com/office/drawing/2014/main" id="{D8FD2C6A-1E4B-9E30-6CBC-C49BAE2D9123}"/>
              </a:ext>
            </a:extLst>
          </p:cNvPr>
          <p:cNvSpPr/>
          <p:nvPr/>
        </p:nvSpPr>
        <p:spPr>
          <a:xfrm rot="5400000">
            <a:off x="740474" y="2968523"/>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2645667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Overview</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r>
              <a:rPr lang="en-US" sz="3200"/>
              <a:t>Why is Buffer Overflow relevant?</a:t>
            </a:r>
          </a:p>
          <a:p>
            <a:pPr>
              <a:buSzPct val="114999"/>
            </a:pPr>
            <a:r>
              <a:rPr lang="en-US" sz="3200"/>
              <a:t>What is Buffer Overflow?</a:t>
            </a:r>
          </a:p>
          <a:p>
            <a:pPr>
              <a:buSzPct val="114999"/>
            </a:pPr>
            <a:r>
              <a:rPr lang="en-US" sz="3200"/>
              <a:t>What is Return Object Programming (ROP)?</a:t>
            </a:r>
          </a:p>
          <a:p>
            <a:pPr>
              <a:buSzPct val="114999"/>
            </a:pPr>
            <a:r>
              <a:rPr lang="en-US" sz="3200"/>
              <a:t>How to prevent BOF exploits?</a:t>
            </a:r>
          </a:p>
          <a:p>
            <a:pPr>
              <a:buSzPct val="114999"/>
            </a:pPr>
            <a:endParaRPr lang="en-US" sz="3200"/>
          </a:p>
          <a:p>
            <a:pPr>
              <a:buSzPct val="114999"/>
            </a:pPr>
            <a:endParaRPr lang="en-US" sz="3200"/>
          </a:p>
          <a:p>
            <a:pPr>
              <a:buSzPct val="114999"/>
            </a:pPr>
            <a:endParaRPr lang="en-US" sz="3200"/>
          </a:p>
          <a:p>
            <a:pPr>
              <a:buSzPct val="114999"/>
            </a:pPr>
            <a:endParaRPr lang="en-US" sz="3200"/>
          </a:p>
          <a:p>
            <a:pPr>
              <a:buSzPct val="114999"/>
            </a:pPr>
            <a:endParaRPr lang="en-US" sz="3200"/>
          </a:p>
        </p:txBody>
      </p:sp>
    </p:spTree>
    <p:extLst>
      <p:ext uri="{BB962C8B-B14F-4D97-AF65-F5344CB8AC3E}">
        <p14:creationId xmlns:p14="http://schemas.microsoft.com/office/powerpoint/2010/main" val="1355495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 (cont.)</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2560872775"/>
              </p:ext>
            </p:extLst>
          </p:nvPr>
        </p:nvGraphicFramePr>
        <p:xfrm>
          <a:off x="8834371" y="1249936"/>
          <a:ext cx="2630109" cy="48768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chemeClr val="accent3">
                        <a:lumMod val="75000"/>
                      </a:schemeClr>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3969887400"/>
              </p:ext>
            </p:extLst>
          </p:nvPr>
        </p:nvGraphicFramePr>
        <p:xfrm>
          <a:off x="5746018" y="4637046"/>
          <a:ext cx="2955763" cy="1584960"/>
        </p:xfrm>
        <a:graphic>
          <a:graphicData uri="http://schemas.openxmlformats.org/drawingml/2006/table">
            <a:tbl>
              <a:tblPr firstRow="1" bandRow="1">
                <a:tableStyleId>{5940675A-B579-460E-94D1-54222C63F5DA}</a:tableStyleId>
              </a:tblPr>
              <a:tblGrid>
                <a:gridCol w="942494">
                  <a:extLst>
                    <a:ext uri="{9D8B030D-6E8A-4147-A177-3AD203B41FA5}">
                      <a16:colId xmlns:a16="http://schemas.microsoft.com/office/drawing/2014/main" val="3557023095"/>
                    </a:ext>
                  </a:extLst>
                </a:gridCol>
                <a:gridCol w="2013269">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solidFill>
                            <a:srgbClr val="000000"/>
                          </a:solidFill>
                          <a:effectLst/>
                          <a:latin typeface="Consolas"/>
                        </a:rPr>
                        <a:t>0x404018</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0x401070</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6" name="Arrow: Up 5">
            <a:extLst>
              <a:ext uri="{FF2B5EF4-FFF2-40B4-BE49-F238E27FC236}">
                <a16:creationId xmlns:a16="http://schemas.microsoft.com/office/drawing/2014/main" id="{C22F590C-C066-7B6D-789E-E162101F3785}"/>
              </a:ext>
            </a:extLst>
          </p:cNvPr>
          <p:cNvSpPr/>
          <p:nvPr/>
        </p:nvSpPr>
        <p:spPr>
          <a:xfrm rot="5400000">
            <a:off x="8494555" y="3295474"/>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69ACCFFF-74BF-E562-4366-C317626F6690}"/>
              </a:ext>
            </a:extLst>
          </p:cNvPr>
          <p:cNvSpPr/>
          <p:nvPr/>
        </p:nvSpPr>
        <p:spPr>
          <a:xfrm>
            <a:off x="1063477" y="1617834"/>
            <a:ext cx="6976426" cy="2962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0x401070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5" name="Arrow: Up 4">
            <a:extLst>
              <a:ext uri="{FF2B5EF4-FFF2-40B4-BE49-F238E27FC236}">
                <a16:creationId xmlns:a16="http://schemas.microsoft.com/office/drawing/2014/main" id="{166F8A23-6EA7-6358-124B-837551B1A0A4}"/>
              </a:ext>
            </a:extLst>
          </p:cNvPr>
          <p:cNvSpPr/>
          <p:nvPr/>
        </p:nvSpPr>
        <p:spPr>
          <a:xfrm rot="5400000">
            <a:off x="794903" y="3372849"/>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14" name="Content Placeholder 8">
            <a:extLst>
              <a:ext uri="{FF2B5EF4-FFF2-40B4-BE49-F238E27FC236}">
                <a16:creationId xmlns:a16="http://schemas.microsoft.com/office/drawing/2014/main" id="{20B8718B-5EAA-4681-11B7-533E639681CF}"/>
              </a:ext>
            </a:extLst>
          </p:cNvPr>
          <p:cNvSpPr>
            <a:spLocks noGrp="1"/>
          </p:cNvSpPr>
          <p:nvPr>
            <p:ph idx="1"/>
          </p:nvPr>
        </p:nvSpPr>
        <p:spPr>
          <a:xfrm>
            <a:off x="607174" y="5087195"/>
            <a:ext cx="5487190" cy="624059"/>
          </a:xfrm>
        </p:spPr>
        <p:txBody>
          <a:bodyPr vert="horz" lIns="91440" tIns="45720" rIns="91440" bIns="45720" rtlCol="0" anchor="t">
            <a:noAutofit/>
          </a:bodyPr>
          <a:lstStyle/>
          <a:p>
            <a:r>
              <a:rPr lang="en-US" err="1">
                <a:solidFill>
                  <a:srgbClr val="0070C0"/>
                </a:solidFill>
                <a:latin typeface="Consolas"/>
                <a:ea typeface="+mn-lt"/>
                <a:cs typeface="+mn-lt"/>
              </a:rPr>
              <a:t>puts_libc</a:t>
            </a:r>
            <a:r>
              <a:rPr lang="en-US" b="1">
                <a:latin typeface="Consolas"/>
                <a:ea typeface="+mn-lt"/>
                <a:cs typeface="+mn-lt"/>
              </a:rPr>
              <a:t> </a:t>
            </a:r>
            <a:r>
              <a:rPr lang="en-US">
                <a:latin typeface="Consolas"/>
                <a:ea typeface="+mn-lt"/>
                <a:cs typeface="+mn-lt"/>
              </a:rPr>
              <a:t>= </a:t>
            </a:r>
            <a:r>
              <a:rPr lang="en-US" b="1">
                <a:latin typeface="Consolas"/>
                <a:ea typeface="+mn-lt"/>
                <a:cs typeface="+mn-lt"/>
              </a:rPr>
              <a:t>0x7f365d1a9420</a:t>
            </a:r>
            <a:endParaRPr lang="en-US">
              <a:latin typeface="Consolas"/>
            </a:endParaRPr>
          </a:p>
        </p:txBody>
      </p:sp>
    </p:spTree>
    <p:extLst>
      <p:ext uri="{BB962C8B-B14F-4D97-AF65-F5344CB8AC3E}">
        <p14:creationId xmlns:p14="http://schemas.microsoft.com/office/powerpoint/2010/main" val="215486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0x7f365d1a9420</a:t>
            </a: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 (cont.)</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3137346324"/>
              </p:ext>
            </p:extLst>
          </p:nvPr>
        </p:nvGraphicFramePr>
        <p:xfrm>
          <a:off x="8803268" y="1164406"/>
          <a:ext cx="2630109" cy="48768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3820872201"/>
              </p:ext>
            </p:extLst>
          </p:nvPr>
        </p:nvGraphicFramePr>
        <p:xfrm>
          <a:off x="5668263" y="4683700"/>
          <a:ext cx="2955763" cy="1584960"/>
        </p:xfrm>
        <a:graphic>
          <a:graphicData uri="http://schemas.openxmlformats.org/drawingml/2006/table">
            <a:tbl>
              <a:tblPr firstRow="1" bandRow="1">
                <a:tableStyleId>{5940675A-B579-460E-94D1-54222C63F5DA}</a:tableStyleId>
              </a:tblPr>
              <a:tblGrid>
                <a:gridCol w="942494">
                  <a:extLst>
                    <a:ext uri="{9D8B030D-6E8A-4147-A177-3AD203B41FA5}">
                      <a16:colId xmlns:a16="http://schemas.microsoft.com/office/drawing/2014/main" val="3557023095"/>
                    </a:ext>
                  </a:extLst>
                </a:gridCol>
                <a:gridCol w="2013269">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solidFill>
                            <a:srgbClr val="000000"/>
                          </a:solidFill>
                          <a:effectLst/>
                          <a:latin typeface="Consolas"/>
                        </a:rPr>
                        <a:t>0x404018</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0x401070</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6" name="Arrow: Up 5">
            <a:extLst>
              <a:ext uri="{FF2B5EF4-FFF2-40B4-BE49-F238E27FC236}">
                <a16:creationId xmlns:a16="http://schemas.microsoft.com/office/drawing/2014/main" id="{C22F590C-C066-7B6D-789E-E162101F3785}"/>
              </a:ext>
            </a:extLst>
          </p:cNvPr>
          <p:cNvSpPr/>
          <p:nvPr/>
        </p:nvSpPr>
        <p:spPr>
          <a:xfrm rot="5400000">
            <a:off x="8440125" y="2622418"/>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9" name="Content Placeholder 8">
            <a:extLst>
              <a:ext uri="{FF2B5EF4-FFF2-40B4-BE49-F238E27FC236}">
                <a16:creationId xmlns:a16="http://schemas.microsoft.com/office/drawing/2014/main" id="{42FE4EA9-7ED7-F326-BC95-E93EC706F18E}"/>
              </a:ext>
            </a:extLst>
          </p:cNvPr>
          <p:cNvSpPr>
            <a:spLocks noGrp="1"/>
          </p:cNvSpPr>
          <p:nvPr>
            <p:ph idx="1"/>
          </p:nvPr>
        </p:nvSpPr>
        <p:spPr>
          <a:xfrm>
            <a:off x="607174" y="5087195"/>
            <a:ext cx="5487190" cy="624059"/>
          </a:xfrm>
        </p:spPr>
        <p:txBody>
          <a:bodyPr vert="horz" lIns="91440" tIns="45720" rIns="91440" bIns="45720" rtlCol="0" anchor="t">
            <a:noAutofit/>
          </a:bodyPr>
          <a:lstStyle/>
          <a:p>
            <a:r>
              <a:rPr lang="en-US" err="1">
                <a:solidFill>
                  <a:srgbClr val="0070C0"/>
                </a:solidFill>
                <a:latin typeface="Consolas"/>
                <a:ea typeface="+mn-lt"/>
                <a:cs typeface="+mn-lt"/>
              </a:rPr>
              <a:t>puts_libc</a:t>
            </a:r>
            <a:r>
              <a:rPr lang="en-US" b="1">
                <a:latin typeface="Consolas"/>
                <a:ea typeface="+mn-lt"/>
                <a:cs typeface="+mn-lt"/>
              </a:rPr>
              <a:t> </a:t>
            </a:r>
            <a:r>
              <a:rPr lang="en-US">
                <a:latin typeface="Consolas"/>
                <a:ea typeface="+mn-lt"/>
                <a:cs typeface="+mn-lt"/>
              </a:rPr>
              <a:t>= </a:t>
            </a:r>
            <a:r>
              <a:rPr lang="en-US" b="1">
                <a:latin typeface="Consolas"/>
                <a:ea typeface="+mn-lt"/>
                <a:cs typeface="+mn-lt"/>
              </a:rPr>
              <a:t>0x7f365d1a9420</a:t>
            </a:r>
            <a:endParaRPr lang="en-US">
              <a:latin typeface="Consolas"/>
            </a:endParaRPr>
          </a:p>
        </p:txBody>
      </p:sp>
      <p:sp>
        <p:nvSpPr>
          <p:cNvPr id="4" name="Rectangle: Rounded Corners 3">
            <a:extLst>
              <a:ext uri="{FF2B5EF4-FFF2-40B4-BE49-F238E27FC236}">
                <a16:creationId xmlns:a16="http://schemas.microsoft.com/office/drawing/2014/main" id="{1B49BF41-3412-E6BB-0040-70254CC94368}"/>
              </a:ext>
            </a:extLst>
          </p:cNvPr>
          <p:cNvSpPr/>
          <p:nvPr/>
        </p:nvSpPr>
        <p:spPr>
          <a:xfrm>
            <a:off x="1086804" y="1616750"/>
            <a:ext cx="7020729" cy="297132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0x401070</a:t>
            </a:r>
            <a:r>
              <a:rPr lang="en-US" sz="2400">
                <a:solidFill>
                  <a:srgbClr val="FFFFFF"/>
                </a:solidFill>
                <a:latin typeface="Consolas"/>
                <a:ea typeface="+mn-lt"/>
                <a:cs typeface="+mn-lt"/>
              </a:rPr>
              <a:t>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5" name="Arrow: Up 4">
            <a:extLst>
              <a:ext uri="{FF2B5EF4-FFF2-40B4-BE49-F238E27FC236}">
                <a16:creationId xmlns:a16="http://schemas.microsoft.com/office/drawing/2014/main" id="{E48FF074-BDF1-2E90-C5A4-17A3CB13D220}"/>
              </a:ext>
            </a:extLst>
          </p:cNvPr>
          <p:cNvSpPr/>
          <p:nvPr/>
        </p:nvSpPr>
        <p:spPr>
          <a:xfrm rot="5400000">
            <a:off x="740474" y="3691645"/>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3150710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0x7f365d1a9420</a:t>
            </a: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Leaking </a:t>
            </a:r>
            <a:r>
              <a:rPr lang="en-US" err="1">
                <a:ea typeface="+mj-lt"/>
                <a:cs typeface="+mj-lt"/>
              </a:rPr>
              <a:t>Libc</a:t>
            </a:r>
            <a:r>
              <a:rPr lang="en-US">
                <a:ea typeface="+mj-lt"/>
                <a:cs typeface="+mj-lt"/>
              </a:rPr>
              <a:t> Address (cont.)</a:t>
            </a:r>
            <a:endParaRPr lang="en-US" err="1"/>
          </a:p>
        </p:txBody>
      </p:sp>
      <p:graphicFrame>
        <p:nvGraphicFramePr>
          <p:cNvPr id="11" name="Table 4">
            <a:extLst>
              <a:ext uri="{FF2B5EF4-FFF2-40B4-BE49-F238E27FC236}">
                <a16:creationId xmlns:a16="http://schemas.microsoft.com/office/drawing/2014/main" id="{0FC8B0D5-8230-2C4A-B547-66BA8B24FA81}"/>
              </a:ext>
            </a:extLst>
          </p:cNvPr>
          <p:cNvGraphicFramePr>
            <a:graphicFrameLocks/>
          </p:cNvGraphicFramePr>
          <p:nvPr>
            <p:extLst>
              <p:ext uri="{D42A27DB-BD31-4B8C-83A1-F6EECF244321}">
                <p14:modId xmlns:p14="http://schemas.microsoft.com/office/powerpoint/2010/main" val="3136130330"/>
              </p:ext>
            </p:extLst>
          </p:nvPr>
        </p:nvGraphicFramePr>
        <p:xfrm>
          <a:off x="8849921" y="1242161"/>
          <a:ext cx="2630109" cy="48768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0x4010b0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4287983248"/>
                  </a:ext>
                </a:extLst>
              </a:tr>
              <a:tr h="396240">
                <a:tc>
                  <a:txBody>
                    <a:bodyPr/>
                    <a:lstStyle/>
                    <a:p>
                      <a:pPr lvl="0" algn="ctr">
                        <a:buNone/>
                      </a:pPr>
                      <a:r>
                        <a:rPr lang="en-US" sz="2200" b="0" i="0" u="none" strike="noStrike" noProof="0">
                          <a:solidFill>
                            <a:schemeClr val="bg1"/>
                          </a:solidFill>
                          <a:latin typeface="Consolas"/>
                        </a:rPr>
                        <a:t>0x40101a</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1173962530"/>
                  </a:ext>
                </a:extLst>
              </a:tr>
              <a:tr h="396240">
                <a:tc>
                  <a:txBody>
                    <a:bodyPr/>
                    <a:lstStyle/>
                    <a:p>
                      <a:pPr lvl="0" algn="ctr">
                        <a:buNone/>
                      </a:pPr>
                      <a:r>
                        <a:rPr lang="en-US" sz="2200" b="0" i="0" u="none" strike="noStrike" noProof="0">
                          <a:solidFill>
                            <a:schemeClr val="bg1"/>
                          </a:solidFill>
                          <a:latin typeface="Consolas"/>
                        </a:rPr>
                        <a:t>0x401070</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6" name="Table 15">
            <a:extLst>
              <a:ext uri="{FF2B5EF4-FFF2-40B4-BE49-F238E27FC236}">
                <a16:creationId xmlns:a16="http://schemas.microsoft.com/office/drawing/2014/main" id="{EF24F0A9-7619-5EDF-F343-3631E5339345}"/>
              </a:ext>
            </a:extLst>
          </p:cNvPr>
          <p:cNvGraphicFramePr>
            <a:graphicFrameLocks noGrp="1"/>
          </p:cNvGraphicFramePr>
          <p:nvPr>
            <p:extLst>
              <p:ext uri="{D42A27DB-BD31-4B8C-83A1-F6EECF244321}">
                <p14:modId xmlns:p14="http://schemas.microsoft.com/office/powerpoint/2010/main" val="1104648167"/>
              </p:ext>
            </p:extLst>
          </p:nvPr>
        </p:nvGraphicFramePr>
        <p:xfrm>
          <a:off x="5442857" y="4665306"/>
          <a:ext cx="3301683" cy="1584960"/>
        </p:xfrm>
        <a:graphic>
          <a:graphicData uri="http://schemas.openxmlformats.org/drawingml/2006/table">
            <a:tbl>
              <a:tblPr firstRow="1" bandRow="1">
                <a:tableStyleId>{5940675A-B579-460E-94D1-54222C63F5DA}</a:tableStyleId>
              </a:tblPr>
              <a:tblGrid>
                <a:gridCol w="1052796">
                  <a:extLst>
                    <a:ext uri="{9D8B030D-6E8A-4147-A177-3AD203B41FA5}">
                      <a16:colId xmlns:a16="http://schemas.microsoft.com/office/drawing/2014/main" val="3557023095"/>
                    </a:ext>
                  </a:extLst>
                </a:gridCol>
                <a:gridCol w="2248887">
                  <a:extLst>
                    <a:ext uri="{9D8B030D-6E8A-4147-A177-3AD203B41FA5}">
                      <a16:colId xmlns:a16="http://schemas.microsoft.com/office/drawing/2014/main" val="2901922489"/>
                    </a:ext>
                  </a:extLst>
                </a:gridCol>
              </a:tblGrid>
              <a:tr h="376062">
                <a:tc>
                  <a:txBody>
                    <a:bodyPr/>
                    <a:lstStyle/>
                    <a:p>
                      <a:pPr fontAlgn="base"/>
                      <a:r>
                        <a:rPr lang="en-US" sz="2000">
                          <a:effectLst/>
                          <a:latin typeface="Consolas"/>
                        </a:rPr>
                        <a:t>%</a:t>
                      </a:r>
                      <a:r>
                        <a:rPr lang="en-US" sz="2000" err="1">
                          <a:effectLst/>
                          <a:latin typeface="Consolas"/>
                        </a:rPr>
                        <a:t>rax</a:t>
                      </a:r>
                    </a:p>
                  </a:txBody>
                  <a:tcPr/>
                </a:tc>
                <a:tc>
                  <a:txBody>
                    <a:bodyPr/>
                    <a:lstStyle/>
                    <a:p>
                      <a:pPr lvl="0">
                        <a:buNone/>
                      </a:pPr>
                      <a:r>
                        <a:rPr lang="en-US" sz="2000" b="0" i="0" u="none" strike="noStrike" baseline="0" noProof="0">
                          <a:effectLst/>
                          <a:latin typeface="Consolas"/>
                        </a:rPr>
                        <a:t>0x0</a:t>
                      </a:r>
                      <a:endParaRPr lang="en-US" sz="20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000">
                          <a:effectLst/>
                          <a:latin typeface="Consolas"/>
                        </a:rPr>
                        <a:t>%</a:t>
                      </a:r>
                      <a:r>
                        <a:rPr lang="en-US" sz="2000" err="1">
                          <a:effectLst/>
                          <a:latin typeface="Consolas"/>
                        </a:rPr>
                        <a:t>rdi</a:t>
                      </a:r>
                    </a:p>
                  </a:txBody>
                  <a:tcPr/>
                </a:tc>
                <a:tc>
                  <a:txBody>
                    <a:bodyPr/>
                    <a:lstStyle/>
                    <a:p>
                      <a:pPr lvl="0" algn="l">
                        <a:lnSpc>
                          <a:spcPct val="100000"/>
                        </a:lnSpc>
                        <a:spcBef>
                          <a:spcPts val="0"/>
                        </a:spcBef>
                        <a:spcAft>
                          <a:spcPts val="0"/>
                        </a:spcAft>
                        <a:buNone/>
                      </a:pPr>
                      <a:r>
                        <a:rPr lang="en-US" sz="2000" b="0" i="0" u="none" strike="noStrike" noProof="0">
                          <a:effectLst/>
                          <a:latin typeface="Consolas"/>
                        </a:rPr>
                        <a:t>0x7ffff7faf7e0</a:t>
                      </a:r>
                      <a:endParaRPr lang="en-US" sz="20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000">
                          <a:effectLst/>
                          <a:latin typeface="Consolas"/>
                        </a:rPr>
                        <a:t>%</a:t>
                      </a:r>
                      <a:r>
                        <a:rPr lang="en-US" sz="2000" err="1">
                          <a:effectLst/>
                          <a:latin typeface="Consolas"/>
                        </a:rPr>
                        <a:t>rbp</a:t>
                      </a:r>
                    </a:p>
                  </a:txBody>
                  <a:tcPr/>
                </a:tc>
                <a:tc>
                  <a:txBody>
                    <a:bodyPr/>
                    <a:lstStyle/>
                    <a:p>
                      <a:pPr lvl="0">
                        <a:buNone/>
                      </a:pPr>
                      <a:r>
                        <a:rPr lang="en-US" sz="2000" b="0" i="0" u="none" strike="noStrike" noProof="0">
                          <a:effectLst/>
                          <a:latin typeface="Consolas"/>
                        </a:rPr>
                        <a:t>JUNKJUNK</a:t>
                      </a:r>
                      <a:endParaRPr lang="en-US" sz="20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000">
                          <a:effectLst/>
                          <a:latin typeface="Consolas"/>
                        </a:rPr>
                        <a:t>%rip​</a:t>
                      </a:r>
                    </a:p>
                  </a:txBody>
                  <a:tcPr/>
                </a:tc>
                <a:tc>
                  <a:txBody>
                    <a:bodyPr/>
                    <a:lstStyle/>
                    <a:p>
                      <a:pPr lvl="0">
                        <a:buNone/>
                      </a:pPr>
                      <a:r>
                        <a:rPr lang="en-US" sz="2000" b="0" i="0" u="none" strike="noStrike" noProof="0">
                          <a:effectLst/>
                          <a:latin typeface="Consolas"/>
                        </a:rPr>
                        <a:t>0x40101a</a:t>
                      </a:r>
                      <a:endParaRPr lang="en-US" sz="2000">
                        <a:latin typeface="Consolas"/>
                      </a:endParaRPr>
                    </a:p>
                  </a:txBody>
                  <a:tcPr/>
                </a:tc>
                <a:extLst>
                  <a:ext uri="{0D108BD9-81ED-4DB2-BD59-A6C34878D82A}">
                    <a16:rowId xmlns:a16="http://schemas.microsoft.com/office/drawing/2014/main" val="4228833141"/>
                  </a:ext>
                </a:extLst>
              </a:tr>
            </a:tbl>
          </a:graphicData>
        </a:graphic>
      </p:graphicFrame>
      <p:sp>
        <p:nvSpPr>
          <p:cNvPr id="6" name="Arrow: Up 5">
            <a:extLst>
              <a:ext uri="{FF2B5EF4-FFF2-40B4-BE49-F238E27FC236}">
                <a16:creationId xmlns:a16="http://schemas.microsoft.com/office/drawing/2014/main" id="{C22F590C-C066-7B6D-789E-E162101F3785}"/>
              </a:ext>
            </a:extLst>
          </p:cNvPr>
          <p:cNvSpPr/>
          <p:nvPr/>
        </p:nvSpPr>
        <p:spPr>
          <a:xfrm rot="5400000">
            <a:off x="8514467" y="2022566"/>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8CB68250-E124-EE51-D44D-CCB817BA2076}"/>
              </a:ext>
            </a:extLst>
          </p:cNvPr>
          <p:cNvSpPr/>
          <p:nvPr/>
        </p:nvSpPr>
        <p:spPr>
          <a:xfrm>
            <a:off x="1086804" y="1616750"/>
            <a:ext cx="7047311" cy="297132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00B0F0"/>
                </a:solidFill>
                <a:latin typeface="Consolas"/>
                <a:ea typeface="+mn-lt"/>
                <a:cs typeface="+mn-lt"/>
              </a:rPr>
              <a:t>payload</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puts_glibc</a:t>
            </a:r>
            <a:r>
              <a:rPr lang="en-US" sz="2400">
                <a:solidFill>
                  <a:srgbClr val="FFFFFF"/>
                </a:solidFill>
                <a:latin typeface="Consolas"/>
                <a:ea typeface="+mn-lt"/>
                <a:cs typeface="+mn-lt"/>
              </a:rPr>
              <a:t>) </a:t>
            </a:r>
            <a:r>
              <a:rPr lang="en-US" sz="2400">
                <a:solidFill>
                  <a:srgbClr val="92D050"/>
                </a:solidFill>
                <a:latin typeface="Consolas"/>
                <a:ea typeface="+mn-lt"/>
                <a:cs typeface="+mn-lt"/>
              </a:rPr>
              <a:t># 0x404018</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puts_plts</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0x401070</a:t>
            </a:r>
            <a:r>
              <a:rPr lang="en-US" sz="2400">
                <a:solidFill>
                  <a:srgbClr val="FFFFFF"/>
                </a:solidFill>
                <a:latin typeface="Consolas"/>
                <a:ea typeface="+mn-lt"/>
                <a:cs typeface="+mn-lt"/>
              </a:rPr>
              <a:t> </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ret</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0x40101a</a:t>
            </a:r>
          </a:p>
          <a:p>
            <a:r>
              <a:rPr lang="en-US" sz="2400">
                <a:solidFill>
                  <a:srgbClr val="00B0F0"/>
                </a:solidFill>
                <a:latin typeface="Consolas"/>
                <a:ea typeface="+mn-lt"/>
                <a:cs typeface="+mn-lt"/>
              </a:rPr>
              <a:t>payload </a:t>
            </a:r>
            <a:r>
              <a:rPr lang="en-US" sz="2400">
                <a:solidFill>
                  <a:srgbClr val="FFFFFF"/>
                </a:solidFill>
                <a:latin typeface="Consolas"/>
                <a:ea typeface="+mn-lt"/>
                <a:cs typeface="+mn-lt"/>
              </a:rPr>
              <a:t>+= p64(</a:t>
            </a:r>
            <a:r>
              <a:rPr lang="en-US" sz="2400">
                <a:solidFill>
                  <a:srgbClr val="00B050"/>
                </a:solidFill>
                <a:latin typeface="Consolas"/>
                <a:ea typeface="+mn-lt"/>
                <a:cs typeface="+mn-lt"/>
              </a:rPr>
              <a:t>main</a:t>
            </a:r>
            <a:r>
              <a:rPr lang="en-US" sz="2400">
                <a:solidFill>
                  <a:srgbClr val="FFFFFF"/>
                </a:solidFill>
                <a:latin typeface="Consolas"/>
                <a:ea typeface="+mn-lt"/>
                <a:cs typeface="+mn-lt"/>
              </a:rPr>
              <a:t>)       </a:t>
            </a:r>
            <a:r>
              <a:rPr lang="en-US" sz="2400">
                <a:solidFill>
                  <a:srgbClr val="92D050"/>
                </a:solidFill>
                <a:latin typeface="Consolas"/>
                <a:ea typeface="+mn-lt"/>
                <a:cs typeface="+mn-lt"/>
              </a:rPr>
              <a:t># 0x4010b0</a:t>
            </a:r>
          </a:p>
          <a:p>
            <a:endParaRPr lang="en-US" sz="2400">
              <a:solidFill>
                <a:schemeClr val="bg1"/>
              </a:solidFill>
              <a:latin typeface="Consolas"/>
            </a:endParaRPr>
          </a:p>
        </p:txBody>
      </p:sp>
      <p:sp>
        <p:nvSpPr>
          <p:cNvPr id="9" name="Arrow: Up 8">
            <a:extLst>
              <a:ext uri="{FF2B5EF4-FFF2-40B4-BE49-F238E27FC236}">
                <a16:creationId xmlns:a16="http://schemas.microsoft.com/office/drawing/2014/main" id="{E1C5567E-190B-AC6A-E30D-39768F181801}"/>
              </a:ext>
            </a:extLst>
          </p:cNvPr>
          <p:cNvSpPr/>
          <p:nvPr/>
        </p:nvSpPr>
        <p:spPr>
          <a:xfrm rot="5400000">
            <a:off x="802678" y="4080421"/>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14" name="Content Placeholder 8">
            <a:extLst>
              <a:ext uri="{FF2B5EF4-FFF2-40B4-BE49-F238E27FC236}">
                <a16:creationId xmlns:a16="http://schemas.microsoft.com/office/drawing/2014/main" id="{ADE8842B-8C33-A50A-263E-CDFEF56E9475}"/>
              </a:ext>
            </a:extLst>
          </p:cNvPr>
          <p:cNvSpPr>
            <a:spLocks noGrp="1"/>
          </p:cNvSpPr>
          <p:nvPr>
            <p:ph idx="1"/>
          </p:nvPr>
        </p:nvSpPr>
        <p:spPr>
          <a:xfrm>
            <a:off x="576071" y="5048317"/>
            <a:ext cx="4849598" cy="624059"/>
          </a:xfrm>
        </p:spPr>
        <p:txBody>
          <a:bodyPr vert="horz" lIns="91440" tIns="45720" rIns="91440" bIns="45720" rtlCol="0" anchor="t">
            <a:noAutofit/>
          </a:bodyPr>
          <a:lstStyle/>
          <a:p>
            <a:r>
              <a:rPr lang="en-US" err="1">
                <a:solidFill>
                  <a:srgbClr val="0070C0"/>
                </a:solidFill>
                <a:latin typeface="Consolas"/>
                <a:ea typeface="+mn-lt"/>
                <a:cs typeface="+mn-lt"/>
              </a:rPr>
              <a:t>puts_libc</a:t>
            </a:r>
            <a:r>
              <a:rPr lang="en-US" b="1">
                <a:latin typeface="Consolas"/>
                <a:ea typeface="+mn-lt"/>
                <a:cs typeface="+mn-lt"/>
              </a:rPr>
              <a:t> </a:t>
            </a:r>
            <a:r>
              <a:rPr lang="en-US">
                <a:latin typeface="Consolas"/>
                <a:ea typeface="+mn-lt"/>
                <a:cs typeface="+mn-lt"/>
              </a:rPr>
              <a:t>= </a:t>
            </a:r>
            <a:r>
              <a:rPr lang="en-US" b="1">
                <a:latin typeface="Consolas"/>
                <a:ea typeface="+mn-lt"/>
                <a:cs typeface="+mn-lt"/>
              </a:rPr>
              <a:t>0x7f365d1a9420</a:t>
            </a:r>
            <a:endParaRPr lang="en-US">
              <a:latin typeface="Consolas"/>
            </a:endParaRPr>
          </a:p>
        </p:txBody>
      </p:sp>
    </p:spTree>
    <p:extLst>
      <p:ext uri="{BB962C8B-B14F-4D97-AF65-F5344CB8AC3E}">
        <p14:creationId xmlns:p14="http://schemas.microsoft.com/office/powerpoint/2010/main" val="584338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Time to Do Some Math</a:t>
            </a:r>
          </a:p>
        </p:txBody>
      </p:sp>
      <p:sp>
        <p:nvSpPr>
          <p:cNvPr id="6" name="Rectangle: Rounded Corners 5">
            <a:extLst>
              <a:ext uri="{FF2B5EF4-FFF2-40B4-BE49-F238E27FC236}">
                <a16:creationId xmlns:a16="http://schemas.microsoft.com/office/drawing/2014/main" id="{A4572385-14B7-1800-ECA9-50608887AA5E}"/>
              </a:ext>
            </a:extLst>
          </p:cNvPr>
          <p:cNvSpPr/>
          <p:nvPr/>
        </p:nvSpPr>
        <p:spPr>
          <a:xfrm>
            <a:off x="1294621" y="1772815"/>
            <a:ext cx="9462796" cy="4105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pPr>
            <a:r>
              <a:rPr lang="en-US" sz="2400">
                <a:solidFill>
                  <a:srgbClr val="00B0F0"/>
                </a:solidFill>
                <a:latin typeface="Consolas"/>
                <a:ea typeface="+mn-lt"/>
                <a:cs typeface="+mn-lt"/>
              </a:rPr>
              <a:t>from </a:t>
            </a:r>
            <a:r>
              <a:rPr lang="en-US" sz="2400" err="1">
                <a:solidFill>
                  <a:schemeClr val="bg1"/>
                </a:solidFill>
                <a:latin typeface="Consolas"/>
                <a:ea typeface="+mn-lt"/>
                <a:cs typeface="+mn-lt"/>
              </a:rPr>
              <a:t>pwn</a:t>
            </a:r>
            <a:r>
              <a:rPr lang="en-US" sz="2400">
                <a:solidFill>
                  <a:schemeClr val="bg1"/>
                </a:solidFill>
                <a:latin typeface="Consolas"/>
                <a:ea typeface="+mn-lt"/>
                <a:cs typeface="+mn-lt"/>
              </a:rPr>
              <a:t> </a:t>
            </a:r>
            <a:r>
              <a:rPr lang="en-US" sz="2400">
                <a:solidFill>
                  <a:srgbClr val="00B0F0"/>
                </a:solidFill>
                <a:latin typeface="Consolas"/>
                <a:ea typeface="+mn-lt"/>
                <a:cs typeface="+mn-lt"/>
              </a:rPr>
              <a:t>import </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ELF(</a:t>
            </a:r>
            <a:r>
              <a:rPr lang="en-US" sz="2400">
                <a:solidFill>
                  <a:schemeClr val="accent3"/>
                </a:solidFill>
                <a:latin typeface="Consolas"/>
                <a:ea typeface="+mn-lt"/>
                <a:cs typeface="+mn-lt"/>
              </a:rPr>
              <a:t>'/lib/x86_64-linux-gnu/libc.so.6'</a:t>
            </a:r>
            <a:r>
              <a:rPr lang="en-US" sz="2400">
                <a:solidFill>
                  <a:schemeClr val="bg1"/>
                </a:solidFill>
                <a:latin typeface="Consolas"/>
                <a:ea typeface="+mn-lt"/>
                <a:cs typeface="+mn-lt"/>
              </a:rPr>
              <a:t>)</a:t>
            </a:r>
          </a:p>
          <a:p>
            <a:r>
              <a:rPr lang="en-US" sz="2400" err="1">
                <a:solidFill>
                  <a:srgbClr val="00B0F0"/>
                </a:solidFill>
                <a:latin typeface="Consolas"/>
                <a:ea typeface="+mn-lt"/>
                <a:cs typeface="+mn-lt"/>
              </a:rPr>
              <a:t>puts_libc</a:t>
            </a:r>
            <a:r>
              <a:rPr lang="en-US" sz="2400">
                <a:solidFill>
                  <a:schemeClr val="bg1"/>
                </a:solidFill>
                <a:latin typeface="Consolas"/>
                <a:ea typeface="+mn-lt"/>
                <a:cs typeface="+mn-lt"/>
              </a:rPr>
              <a:t> = 0x7f365d1a9420</a:t>
            </a:r>
          </a:p>
          <a:p>
            <a:pPr>
              <a:spcBef>
                <a:spcPct val="20000"/>
              </a:spcBef>
              <a:spcAft>
                <a:spcPts val="600"/>
              </a:spcAft>
            </a:pPr>
            <a:r>
              <a:rPr lang="en-US" sz="2400" err="1">
                <a:solidFill>
                  <a:srgbClr val="00B0F0"/>
                </a:solidFill>
                <a:latin typeface="Consolas"/>
                <a:ea typeface="+mn-lt"/>
                <a:cs typeface="+mn-lt"/>
              </a:rPr>
              <a:t>puts_offset</a:t>
            </a:r>
            <a:r>
              <a:rPr lang="en-US" sz="2400">
                <a:solidFill>
                  <a:srgbClr val="262626"/>
                </a:solidFill>
                <a:latin typeface="Consolas"/>
                <a:ea typeface="+mn-lt"/>
                <a:cs typeface="+mn-lt"/>
              </a:rPr>
              <a:t> </a:t>
            </a:r>
            <a:r>
              <a:rPr lang="en-US" sz="2400">
                <a:solidFill>
                  <a:schemeClr val="bg1"/>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'puts'</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puts_offset</a:t>
            </a:r>
            <a:endParaRPr lang="en-US" sz="2400">
              <a:solidFill>
                <a:srgbClr val="00B0F0"/>
              </a:solidFill>
              <a:latin typeface="Consolas"/>
              <a:ea typeface="+mn-lt"/>
              <a:cs typeface="+mn-lt"/>
            </a:endParaRPr>
          </a:p>
          <a:p>
            <a:pPr>
              <a:spcBef>
                <a:spcPct val="20000"/>
              </a:spcBef>
              <a:spcAft>
                <a:spcPts val="600"/>
              </a:spcAft>
            </a:pPr>
            <a:r>
              <a:rPr lang="en-US" sz="2400" err="1">
                <a:solidFill>
                  <a:srgbClr val="00B0F0"/>
                </a:solidFill>
                <a:latin typeface="Consolas"/>
                <a:ea typeface="+mn-lt"/>
                <a:cs typeface="+mn-lt"/>
              </a:rPr>
              <a:t>system_addr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'system'</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sh_addr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next(</a:t>
            </a:r>
            <a:r>
              <a:rPr lang="en-US" sz="2400" err="1">
                <a:solidFill>
                  <a:schemeClr val="bg1"/>
                </a:solidFill>
                <a:latin typeface="Consolas"/>
                <a:ea typeface="+mn-lt"/>
                <a:cs typeface="+mn-lt"/>
              </a:rPr>
              <a:t>libc.search</a:t>
            </a:r>
            <a:r>
              <a:rPr lang="en-US" sz="2400">
                <a:solidFill>
                  <a:schemeClr val="bg1"/>
                </a:solidFill>
                <a:latin typeface="Consolas"/>
                <a:ea typeface="+mn-lt"/>
                <a:cs typeface="+mn-lt"/>
              </a:rPr>
              <a:t>(</a:t>
            </a:r>
            <a:r>
              <a:rPr lang="en-US" sz="2400" err="1">
                <a:solidFill>
                  <a:schemeClr val="accent3"/>
                </a:solidFill>
                <a:latin typeface="Consolas"/>
                <a:ea typeface="+mn-lt"/>
                <a:cs typeface="+mn-lt"/>
              </a:rPr>
              <a:t>b"sh</a:t>
            </a:r>
            <a:r>
              <a:rPr lang="en-US" sz="2400">
                <a:solidFill>
                  <a:schemeClr val="accent3"/>
                </a:solidFill>
                <a:latin typeface="Consolas"/>
                <a:ea typeface="+mn-lt"/>
                <a:cs typeface="+mn-lt"/>
              </a:rPr>
              <a:t>\0"</a:t>
            </a:r>
            <a:r>
              <a:rPr lang="en-US" sz="2400">
                <a:solidFill>
                  <a:schemeClr val="bg1"/>
                </a:solidFill>
                <a:latin typeface="Consolas"/>
                <a:ea typeface="+mn-lt"/>
                <a:cs typeface="+mn-lt"/>
              </a:rPr>
              <a:t>))</a:t>
            </a:r>
          </a:p>
          <a:p>
            <a:pPr>
              <a:spcBef>
                <a:spcPct val="20000"/>
              </a:spcBef>
              <a:spcAft>
                <a:spcPts val="600"/>
              </a:spcAft>
            </a:pPr>
            <a:endParaRPr lang="en-US" sz="2200">
              <a:solidFill>
                <a:srgbClr val="262626"/>
              </a:solidFill>
              <a:latin typeface="Consolas"/>
              <a:ea typeface="+mn-lt"/>
              <a:cs typeface="+mn-lt"/>
            </a:endParaRPr>
          </a:p>
          <a:p>
            <a:pPr>
              <a:spcBef>
                <a:spcPct val="20000"/>
              </a:spcBef>
              <a:spcAft>
                <a:spcPts val="600"/>
              </a:spcAft>
            </a:pPr>
            <a:endParaRPr lang="en-US" sz="2200">
              <a:solidFill>
                <a:srgbClr val="262626"/>
              </a:solidFill>
              <a:latin typeface="Consolas"/>
              <a:ea typeface="+mn-lt"/>
              <a:cs typeface="+mn-lt"/>
            </a:endParaRPr>
          </a:p>
          <a:p>
            <a:pPr algn="ctr"/>
            <a:endParaRPr lang="en-US">
              <a:solidFill>
                <a:srgbClr val="000000"/>
              </a:solidFill>
              <a:latin typeface="Consolas"/>
            </a:endParaRPr>
          </a:p>
        </p:txBody>
      </p:sp>
      <p:sp>
        <p:nvSpPr>
          <p:cNvPr id="3" name="Rectangle 2">
            <a:extLst>
              <a:ext uri="{FF2B5EF4-FFF2-40B4-BE49-F238E27FC236}">
                <a16:creationId xmlns:a16="http://schemas.microsoft.com/office/drawing/2014/main" id="{7F191057-D0D4-9BDF-6FA6-63519EFB8EA6}"/>
              </a:ext>
            </a:extLst>
          </p:cNvPr>
          <p:cNvSpPr/>
          <p:nvPr/>
        </p:nvSpPr>
        <p:spPr>
          <a:xfrm>
            <a:off x="1535664" y="1982755"/>
            <a:ext cx="4525346" cy="466531"/>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679E17-0597-E1BA-A820-F0DB2CA356D7}"/>
              </a:ext>
            </a:extLst>
          </p:cNvPr>
          <p:cNvSpPr/>
          <p:nvPr/>
        </p:nvSpPr>
        <p:spPr>
          <a:xfrm>
            <a:off x="1527888" y="3024673"/>
            <a:ext cx="8623040" cy="2519265"/>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0A783B-B6BB-20CD-68EC-C63634E9C22B}"/>
              </a:ext>
            </a:extLst>
          </p:cNvPr>
          <p:cNvSpPr txBox="1"/>
          <p:nvPr/>
        </p:nvSpPr>
        <p:spPr>
          <a:xfrm>
            <a:off x="8257591" y="2978020"/>
            <a:ext cx="25332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92D050"/>
                </a:solidFill>
                <a:latin typeface="Consolas"/>
              </a:rPr>
              <a:t># Load </a:t>
            </a:r>
            <a:r>
              <a:rPr lang="en-US" sz="2400" err="1">
                <a:solidFill>
                  <a:srgbClr val="92D050"/>
                </a:solidFill>
                <a:latin typeface="Consolas"/>
              </a:rPr>
              <a:t>libc</a:t>
            </a:r>
            <a:endParaRPr lang="en-US" err="1">
              <a:solidFill>
                <a:srgbClr val="92D050"/>
              </a:solidFill>
              <a:latin typeface="Garamond" panose="02020404030301010803"/>
            </a:endParaRPr>
          </a:p>
          <a:p>
            <a:r>
              <a:rPr lang="en-US" sz="2400">
                <a:solidFill>
                  <a:srgbClr val="92D050"/>
                </a:solidFill>
                <a:latin typeface="Consolas"/>
              </a:rPr>
              <a:t>  library</a:t>
            </a:r>
            <a:endParaRPr lang="en-US">
              <a:solidFill>
                <a:srgbClr val="92D050"/>
              </a:solidFill>
            </a:endParaRPr>
          </a:p>
          <a:p>
            <a:endParaRPr lang="en-US" sz="2400">
              <a:solidFill>
                <a:srgbClr val="92D050"/>
              </a:solidFill>
              <a:latin typeface="Consolas"/>
            </a:endParaRPr>
          </a:p>
        </p:txBody>
      </p:sp>
    </p:spTree>
    <p:extLst>
      <p:ext uri="{BB962C8B-B14F-4D97-AF65-F5344CB8AC3E}">
        <p14:creationId xmlns:p14="http://schemas.microsoft.com/office/powerpoint/2010/main" val="1359037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Time to Do Some Math</a:t>
            </a:r>
          </a:p>
        </p:txBody>
      </p:sp>
      <p:sp>
        <p:nvSpPr>
          <p:cNvPr id="6" name="Rectangle: Rounded Corners 5">
            <a:extLst>
              <a:ext uri="{FF2B5EF4-FFF2-40B4-BE49-F238E27FC236}">
                <a16:creationId xmlns:a16="http://schemas.microsoft.com/office/drawing/2014/main" id="{A4572385-14B7-1800-ECA9-50608887AA5E}"/>
              </a:ext>
            </a:extLst>
          </p:cNvPr>
          <p:cNvSpPr/>
          <p:nvPr/>
        </p:nvSpPr>
        <p:spPr>
          <a:xfrm>
            <a:off x="1294621" y="1772815"/>
            <a:ext cx="9462796" cy="4105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pPr>
            <a:r>
              <a:rPr lang="en-US" sz="2400">
                <a:solidFill>
                  <a:srgbClr val="00B0F0"/>
                </a:solidFill>
                <a:latin typeface="Consolas"/>
                <a:ea typeface="+mn-lt"/>
                <a:cs typeface="+mn-lt"/>
              </a:rPr>
              <a:t>from </a:t>
            </a:r>
            <a:r>
              <a:rPr lang="en-US" sz="2400" err="1">
                <a:solidFill>
                  <a:schemeClr val="bg1"/>
                </a:solidFill>
                <a:latin typeface="Consolas"/>
                <a:ea typeface="+mn-lt"/>
                <a:cs typeface="+mn-lt"/>
              </a:rPr>
              <a:t>pwn</a:t>
            </a:r>
            <a:r>
              <a:rPr lang="en-US" sz="2400">
                <a:solidFill>
                  <a:schemeClr val="bg1"/>
                </a:solidFill>
                <a:latin typeface="Consolas"/>
                <a:ea typeface="+mn-lt"/>
                <a:cs typeface="+mn-lt"/>
              </a:rPr>
              <a:t> </a:t>
            </a:r>
            <a:r>
              <a:rPr lang="en-US" sz="2400">
                <a:solidFill>
                  <a:srgbClr val="00B0F0"/>
                </a:solidFill>
                <a:latin typeface="Consolas"/>
                <a:ea typeface="+mn-lt"/>
                <a:cs typeface="+mn-lt"/>
              </a:rPr>
              <a:t>import </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ELF(</a:t>
            </a:r>
            <a:r>
              <a:rPr lang="en-US" sz="2400">
                <a:solidFill>
                  <a:schemeClr val="accent3"/>
                </a:solidFill>
                <a:latin typeface="Consolas"/>
                <a:ea typeface="+mn-lt"/>
                <a:cs typeface="+mn-lt"/>
              </a:rPr>
              <a:t>'/lib/x86_64-linux-gnu/libc.so.6'</a:t>
            </a:r>
            <a:r>
              <a:rPr lang="en-US" sz="2400">
                <a:solidFill>
                  <a:schemeClr val="bg1"/>
                </a:solidFill>
                <a:latin typeface="Consolas"/>
                <a:ea typeface="+mn-lt"/>
                <a:cs typeface="+mn-lt"/>
              </a:rPr>
              <a:t>)</a:t>
            </a:r>
          </a:p>
          <a:p>
            <a:r>
              <a:rPr lang="en-US" sz="2400" err="1">
                <a:solidFill>
                  <a:srgbClr val="00B0F0"/>
                </a:solidFill>
                <a:latin typeface="Consolas"/>
                <a:ea typeface="+mn-lt"/>
                <a:cs typeface="+mn-lt"/>
              </a:rPr>
              <a:t>puts_libc</a:t>
            </a:r>
            <a:r>
              <a:rPr lang="en-US" sz="2400">
                <a:solidFill>
                  <a:schemeClr val="bg1"/>
                </a:solidFill>
                <a:latin typeface="Consolas"/>
                <a:ea typeface="+mn-lt"/>
                <a:cs typeface="+mn-lt"/>
              </a:rPr>
              <a:t> = 0x7f365d1a9420</a:t>
            </a:r>
          </a:p>
          <a:p>
            <a:pPr>
              <a:spcBef>
                <a:spcPct val="20000"/>
              </a:spcBef>
              <a:spcAft>
                <a:spcPts val="600"/>
              </a:spcAft>
            </a:pPr>
            <a:r>
              <a:rPr lang="en-US" sz="2400" err="1">
                <a:solidFill>
                  <a:srgbClr val="00B0F0"/>
                </a:solidFill>
                <a:latin typeface="Consolas"/>
                <a:ea typeface="+mn-lt"/>
                <a:cs typeface="+mn-lt"/>
              </a:rPr>
              <a:t>puts_offset</a:t>
            </a:r>
            <a:r>
              <a:rPr lang="en-US" sz="2400">
                <a:solidFill>
                  <a:srgbClr val="262626"/>
                </a:solidFill>
                <a:latin typeface="Consolas"/>
                <a:ea typeface="+mn-lt"/>
                <a:cs typeface="+mn-lt"/>
              </a:rPr>
              <a:t> </a:t>
            </a:r>
            <a:r>
              <a:rPr lang="en-US" sz="2400">
                <a:solidFill>
                  <a:schemeClr val="bg1"/>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'puts'</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puts_offset</a:t>
            </a:r>
            <a:endParaRPr lang="en-US" sz="2400">
              <a:solidFill>
                <a:srgbClr val="00B0F0"/>
              </a:solidFill>
              <a:latin typeface="Consolas"/>
              <a:ea typeface="+mn-lt"/>
              <a:cs typeface="+mn-lt"/>
            </a:endParaRPr>
          </a:p>
          <a:p>
            <a:pPr>
              <a:spcBef>
                <a:spcPct val="20000"/>
              </a:spcBef>
              <a:spcAft>
                <a:spcPts val="600"/>
              </a:spcAft>
            </a:pPr>
            <a:r>
              <a:rPr lang="en-US" sz="2400" err="1">
                <a:solidFill>
                  <a:srgbClr val="00B0F0"/>
                </a:solidFill>
                <a:latin typeface="Consolas"/>
                <a:ea typeface="+mn-lt"/>
                <a:cs typeface="+mn-lt"/>
              </a:rPr>
              <a:t>system_addr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'system'</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sh_addr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next(</a:t>
            </a:r>
            <a:r>
              <a:rPr lang="en-US" sz="2400" err="1">
                <a:solidFill>
                  <a:schemeClr val="bg1"/>
                </a:solidFill>
                <a:latin typeface="Consolas"/>
                <a:ea typeface="+mn-lt"/>
                <a:cs typeface="+mn-lt"/>
              </a:rPr>
              <a:t>libc.search</a:t>
            </a:r>
            <a:r>
              <a:rPr lang="en-US" sz="2400">
                <a:solidFill>
                  <a:schemeClr val="bg1"/>
                </a:solidFill>
                <a:latin typeface="Consolas"/>
                <a:ea typeface="+mn-lt"/>
                <a:cs typeface="+mn-lt"/>
              </a:rPr>
              <a:t>(</a:t>
            </a:r>
            <a:r>
              <a:rPr lang="en-US" sz="2400" err="1">
                <a:solidFill>
                  <a:schemeClr val="accent3"/>
                </a:solidFill>
                <a:latin typeface="Consolas"/>
                <a:ea typeface="+mn-lt"/>
                <a:cs typeface="+mn-lt"/>
              </a:rPr>
              <a:t>b"sh</a:t>
            </a:r>
            <a:r>
              <a:rPr lang="en-US" sz="2400">
                <a:solidFill>
                  <a:schemeClr val="accent3"/>
                </a:solidFill>
                <a:latin typeface="Consolas"/>
                <a:ea typeface="+mn-lt"/>
                <a:cs typeface="+mn-lt"/>
              </a:rPr>
              <a:t>\0"</a:t>
            </a:r>
            <a:r>
              <a:rPr lang="en-US" sz="2400">
                <a:solidFill>
                  <a:schemeClr val="bg1"/>
                </a:solidFill>
                <a:latin typeface="Consolas"/>
                <a:ea typeface="+mn-lt"/>
                <a:cs typeface="+mn-lt"/>
              </a:rPr>
              <a:t>))</a:t>
            </a:r>
          </a:p>
          <a:p>
            <a:pPr>
              <a:spcBef>
                <a:spcPct val="20000"/>
              </a:spcBef>
              <a:spcAft>
                <a:spcPts val="600"/>
              </a:spcAft>
            </a:pPr>
            <a:endParaRPr lang="en-US" sz="2200">
              <a:solidFill>
                <a:srgbClr val="262626"/>
              </a:solidFill>
              <a:latin typeface="Consolas"/>
              <a:ea typeface="+mn-lt"/>
              <a:cs typeface="+mn-lt"/>
            </a:endParaRPr>
          </a:p>
          <a:p>
            <a:pPr>
              <a:spcBef>
                <a:spcPct val="20000"/>
              </a:spcBef>
              <a:spcAft>
                <a:spcPts val="600"/>
              </a:spcAft>
            </a:pPr>
            <a:endParaRPr lang="en-US" sz="2200">
              <a:solidFill>
                <a:srgbClr val="262626"/>
              </a:solidFill>
              <a:latin typeface="Consolas"/>
              <a:ea typeface="+mn-lt"/>
              <a:cs typeface="+mn-lt"/>
            </a:endParaRPr>
          </a:p>
          <a:p>
            <a:pPr algn="ctr"/>
            <a:endParaRPr lang="en-US">
              <a:solidFill>
                <a:srgbClr val="000000"/>
              </a:solidFill>
              <a:latin typeface="Consolas"/>
            </a:endParaRPr>
          </a:p>
        </p:txBody>
      </p:sp>
      <p:sp>
        <p:nvSpPr>
          <p:cNvPr id="3" name="Rectangle 2">
            <a:extLst>
              <a:ext uri="{FF2B5EF4-FFF2-40B4-BE49-F238E27FC236}">
                <a16:creationId xmlns:a16="http://schemas.microsoft.com/office/drawing/2014/main" id="{7F191057-D0D4-9BDF-6FA6-63519EFB8EA6}"/>
              </a:ext>
            </a:extLst>
          </p:cNvPr>
          <p:cNvSpPr/>
          <p:nvPr/>
        </p:nvSpPr>
        <p:spPr>
          <a:xfrm>
            <a:off x="1527889" y="1982755"/>
            <a:ext cx="8070978" cy="1003041"/>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679E17-0597-E1BA-A820-F0DB2CA356D7}"/>
              </a:ext>
            </a:extLst>
          </p:cNvPr>
          <p:cNvSpPr/>
          <p:nvPr/>
        </p:nvSpPr>
        <p:spPr>
          <a:xfrm>
            <a:off x="1527888" y="4424264"/>
            <a:ext cx="8623040" cy="1119674"/>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A708AD2-6420-5BDA-BD94-3310F018F925}"/>
              </a:ext>
            </a:extLst>
          </p:cNvPr>
          <p:cNvSpPr txBox="1"/>
          <p:nvPr/>
        </p:nvSpPr>
        <p:spPr>
          <a:xfrm>
            <a:off x="8257591" y="2978020"/>
            <a:ext cx="253326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92D050"/>
                </a:solidFill>
                <a:latin typeface="Consolas"/>
              </a:rPr>
              <a:t># Calculate </a:t>
            </a:r>
            <a:endParaRPr lang="en-US" err="1">
              <a:solidFill>
                <a:srgbClr val="92D050"/>
              </a:solidFill>
              <a:latin typeface="Garamond" panose="02020404030301010803"/>
            </a:endParaRPr>
          </a:p>
          <a:p>
            <a:r>
              <a:rPr lang="en-US" sz="2400">
                <a:solidFill>
                  <a:srgbClr val="92D050"/>
                </a:solidFill>
                <a:latin typeface="Consolas"/>
              </a:rPr>
              <a:t>  </a:t>
            </a:r>
            <a:r>
              <a:rPr lang="en-US" sz="2400" err="1">
                <a:solidFill>
                  <a:srgbClr val="92D050"/>
                </a:solidFill>
                <a:latin typeface="Consolas"/>
              </a:rPr>
              <a:t>libc</a:t>
            </a:r>
            <a:r>
              <a:rPr lang="en-US" sz="2400">
                <a:solidFill>
                  <a:srgbClr val="92D050"/>
                </a:solidFill>
                <a:latin typeface="Consolas"/>
              </a:rPr>
              <a:t> base</a:t>
            </a:r>
            <a:endParaRPr lang="en-US">
              <a:solidFill>
                <a:srgbClr val="92D050"/>
              </a:solidFill>
            </a:endParaRPr>
          </a:p>
          <a:p>
            <a:r>
              <a:rPr lang="en-US" sz="2400">
                <a:solidFill>
                  <a:srgbClr val="92D050"/>
                </a:solidFill>
                <a:latin typeface="Consolas"/>
              </a:rPr>
              <a:t>  address</a:t>
            </a:r>
          </a:p>
          <a:p>
            <a:endParaRPr lang="en-US" sz="2400">
              <a:solidFill>
                <a:srgbClr val="92D050"/>
              </a:solidFill>
              <a:latin typeface="Consolas"/>
            </a:endParaRPr>
          </a:p>
        </p:txBody>
      </p:sp>
    </p:spTree>
    <p:extLst>
      <p:ext uri="{BB962C8B-B14F-4D97-AF65-F5344CB8AC3E}">
        <p14:creationId xmlns:p14="http://schemas.microsoft.com/office/powerpoint/2010/main" val="499904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Time to Do Some Math</a:t>
            </a:r>
          </a:p>
        </p:txBody>
      </p:sp>
      <p:sp>
        <p:nvSpPr>
          <p:cNvPr id="6" name="Rectangle: Rounded Corners 5">
            <a:extLst>
              <a:ext uri="{FF2B5EF4-FFF2-40B4-BE49-F238E27FC236}">
                <a16:creationId xmlns:a16="http://schemas.microsoft.com/office/drawing/2014/main" id="{A4572385-14B7-1800-ECA9-50608887AA5E}"/>
              </a:ext>
            </a:extLst>
          </p:cNvPr>
          <p:cNvSpPr/>
          <p:nvPr/>
        </p:nvSpPr>
        <p:spPr>
          <a:xfrm>
            <a:off x="1294621" y="1772815"/>
            <a:ext cx="9462796" cy="4105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pPr>
            <a:r>
              <a:rPr lang="en-US" sz="2400">
                <a:solidFill>
                  <a:srgbClr val="00B0F0"/>
                </a:solidFill>
                <a:latin typeface="Consolas"/>
                <a:ea typeface="+mn-lt"/>
                <a:cs typeface="+mn-lt"/>
              </a:rPr>
              <a:t>from </a:t>
            </a:r>
            <a:r>
              <a:rPr lang="en-US" sz="2400" err="1">
                <a:solidFill>
                  <a:schemeClr val="bg1"/>
                </a:solidFill>
                <a:latin typeface="Consolas"/>
                <a:ea typeface="+mn-lt"/>
                <a:cs typeface="+mn-lt"/>
              </a:rPr>
              <a:t>pwn</a:t>
            </a:r>
            <a:r>
              <a:rPr lang="en-US" sz="2400">
                <a:solidFill>
                  <a:schemeClr val="bg1"/>
                </a:solidFill>
                <a:latin typeface="Consolas"/>
                <a:ea typeface="+mn-lt"/>
                <a:cs typeface="+mn-lt"/>
              </a:rPr>
              <a:t> </a:t>
            </a:r>
            <a:r>
              <a:rPr lang="en-US" sz="2400">
                <a:solidFill>
                  <a:srgbClr val="00B0F0"/>
                </a:solidFill>
                <a:latin typeface="Consolas"/>
                <a:ea typeface="+mn-lt"/>
                <a:cs typeface="+mn-lt"/>
              </a:rPr>
              <a:t>import </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ELF(</a:t>
            </a:r>
            <a:r>
              <a:rPr lang="en-US" sz="2400">
                <a:solidFill>
                  <a:schemeClr val="accent3"/>
                </a:solidFill>
                <a:latin typeface="Consolas"/>
                <a:ea typeface="+mn-lt"/>
                <a:cs typeface="+mn-lt"/>
              </a:rPr>
              <a:t>'/lib/x86_64-linux-gnu/libc.so.6'</a:t>
            </a:r>
            <a:r>
              <a:rPr lang="en-US" sz="2400">
                <a:solidFill>
                  <a:schemeClr val="bg1"/>
                </a:solidFill>
                <a:latin typeface="Consolas"/>
                <a:ea typeface="+mn-lt"/>
                <a:cs typeface="+mn-lt"/>
              </a:rPr>
              <a:t>)</a:t>
            </a:r>
          </a:p>
          <a:p>
            <a:r>
              <a:rPr lang="en-US" sz="2400" err="1">
                <a:solidFill>
                  <a:srgbClr val="00B0F0"/>
                </a:solidFill>
                <a:latin typeface="Consolas"/>
                <a:ea typeface="+mn-lt"/>
                <a:cs typeface="+mn-lt"/>
              </a:rPr>
              <a:t>puts_libc</a:t>
            </a:r>
            <a:r>
              <a:rPr lang="en-US" sz="2400">
                <a:solidFill>
                  <a:schemeClr val="bg1"/>
                </a:solidFill>
                <a:latin typeface="Consolas"/>
                <a:ea typeface="+mn-lt"/>
                <a:cs typeface="+mn-lt"/>
              </a:rPr>
              <a:t> = 0x7f365d1a9420</a:t>
            </a:r>
          </a:p>
          <a:p>
            <a:pPr>
              <a:spcBef>
                <a:spcPct val="20000"/>
              </a:spcBef>
              <a:spcAft>
                <a:spcPts val="600"/>
              </a:spcAft>
            </a:pPr>
            <a:r>
              <a:rPr lang="en-US" sz="2400" err="1">
                <a:solidFill>
                  <a:srgbClr val="00B0F0"/>
                </a:solidFill>
                <a:latin typeface="Consolas"/>
                <a:ea typeface="+mn-lt"/>
                <a:cs typeface="+mn-lt"/>
              </a:rPr>
              <a:t>puts_offset</a:t>
            </a:r>
            <a:r>
              <a:rPr lang="en-US" sz="2400">
                <a:solidFill>
                  <a:srgbClr val="262626"/>
                </a:solidFill>
                <a:latin typeface="Consolas"/>
                <a:ea typeface="+mn-lt"/>
                <a:cs typeface="+mn-lt"/>
              </a:rPr>
              <a:t> </a:t>
            </a:r>
            <a:r>
              <a:rPr lang="en-US" sz="2400">
                <a:solidFill>
                  <a:schemeClr val="bg1"/>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'puts'</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puts_offset</a:t>
            </a:r>
            <a:endParaRPr lang="en-US" sz="2400">
              <a:solidFill>
                <a:srgbClr val="00B0F0"/>
              </a:solidFill>
              <a:latin typeface="Consolas"/>
              <a:ea typeface="+mn-lt"/>
              <a:cs typeface="+mn-lt"/>
            </a:endParaRPr>
          </a:p>
          <a:p>
            <a:pPr>
              <a:spcBef>
                <a:spcPct val="20000"/>
              </a:spcBef>
              <a:spcAft>
                <a:spcPts val="600"/>
              </a:spcAft>
            </a:pPr>
            <a:r>
              <a:rPr lang="en-US" sz="2400" err="1">
                <a:solidFill>
                  <a:srgbClr val="00B0F0"/>
                </a:solidFill>
                <a:latin typeface="Consolas"/>
                <a:ea typeface="+mn-lt"/>
                <a:cs typeface="+mn-lt"/>
              </a:rPr>
              <a:t>system_addr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'system'</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sh_addr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next(</a:t>
            </a:r>
            <a:r>
              <a:rPr lang="en-US" sz="2400" err="1">
                <a:solidFill>
                  <a:schemeClr val="bg1"/>
                </a:solidFill>
                <a:latin typeface="Consolas"/>
                <a:ea typeface="+mn-lt"/>
                <a:cs typeface="+mn-lt"/>
              </a:rPr>
              <a:t>libc.search</a:t>
            </a:r>
            <a:r>
              <a:rPr lang="en-US" sz="2400">
                <a:solidFill>
                  <a:schemeClr val="bg1"/>
                </a:solidFill>
                <a:latin typeface="Consolas"/>
                <a:ea typeface="+mn-lt"/>
                <a:cs typeface="+mn-lt"/>
              </a:rPr>
              <a:t>(</a:t>
            </a:r>
            <a:r>
              <a:rPr lang="en-US" sz="2400" err="1">
                <a:solidFill>
                  <a:schemeClr val="accent3"/>
                </a:solidFill>
                <a:latin typeface="Consolas"/>
                <a:ea typeface="+mn-lt"/>
                <a:cs typeface="+mn-lt"/>
              </a:rPr>
              <a:t>b"sh</a:t>
            </a:r>
            <a:r>
              <a:rPr lang="en-US" sz="2400">
                <a:solidFill>
                  <a:schemeClr val="accent3"/>
                </a:solidFill>
                <a:latin typeface="Consolas"/>
                <a:ea typeface="+mn-lt"/>
                <a:cs typeface="+mn-lt"/>
              </a:rPr>
              <a:t>\0"</a:t>
            </a:r>
            <a:r>
              <a:rPr lang="en-US" sz="2400">
                <a:solidFill>
                  <a:schemeClr val="bg1"/>
                </a:solidFill>
                <a:latin typeface="Consolas"/>
                <a:ea typeface="+mn-lt"/>
                <a:cs typeface="+mn-lt"/>
              </a:rPr>
              <a:t>))</a:t>
            </a:r>
          </a:p>
          <a:p>
            <a:pPr>
              <a:spcBef>
                <a:spcPct val="20000"/>
              </a:spcBef>
              <a:spcAft>
                <a:spcPts val="600"/>
              </a:spcAft>
            </a:pPr>
            <a:endParaRPr lang="en-US" sz="2200">
              <a:solidFill>
                <a:srgbClr val="262626"/>
              </a:solidFill>
              <a:latin typeface="Consolas"/>
              <a:ea typeface="+mn-lt"/>
              <a:cs typeface="+mn-lt"/>
            </a:endParaRPr>
          </a:p>
          <a:p>
            <a:pPr>
              <a:spcBef>
                <a:spcPct val="20000"/>
              </a:spcBef>
              <a:spcAft>
                <a:spcPts val="600"/>
              </a:spcAft>
            </a:pPr>
            <a:endParaRPr lang="en-US" sz="2200">
              <a:solidFill>
                <a:srgbClr val="262626"/>
              </a:solidFill>
              <a:latin typeface="Consolas"/>
              <a:ea typeface="+mn-lt"/>
              <a:cs typeface="+mn-lt"/>
            </a:endParaRPr>
          </a:p>
          <a:p>
            <a:pPr algn="ctr"/>
            <a:endParaRPr lang="en-US">
              <a:solidFill>
                <a:srgbClr val="000000"/>
              </a:solidFill>
              <a:latin typeface="Consolas"/>
            </a:endParaRPr>
          </a:p>
        </p:txBody>
      </p:sp>
      <p:sp>
        <p:nvSpPr>
          <p:cNvPr id="3" name="Rectangle 2">
            <a:extLst>
              <a:ext uri="{FF2B5EF4-FFF2-40B4-BE49-F238E27FC236}">
                <a16:creationId xmlns:a16="http://schemas.microsoft.com/office/drawing/2014/main" id="{7F191057-D0D4-9BDF-6FA6-63519EFB8EA6}"/>
              </a:ext>
            </a:extLst>
          </p:cNvPr>
          <p:cNvSpPr/>
          <p:nvPr/>
        </p:nvSpPr>
        <p:spPr>
          <a:xfrm>
            <a:off x="1527889" y="1982755"/>
            <a:ext cx="8070978" cy="2379306"/>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679E17-0597-E1BA-A820-F0DB2CA356D7}"/>
              </a:ext>
            </a:extLst>
          </p:cNvPr>
          <p:cNvSpPr/>
          <p:nvPr/>
        </p:nvSpPr>
        <p:spPr>
          <a:xfrm>
            <a:off x="1527888" y="4906346"/>
            <a:ext cx="8623040" cy="637592"/>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A708AD2-6420-5BDA-BD94-3310F018F925}"/>
              </a:ext>
            </a:extLst>
          </p:cNvPr>
          <p:cNvSpPr txBox="1"/>
          <p:nvPr/>
        </p:nvSpPr>
        <p:spPr>
          <a:xfrm>
            <a:off x="8257591" y="2978020"/>
            <a:ext cx="253326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92D050"/>
                </a:solidFill>
                <a:latin typeface="Consolas"/>
              </a:rPr>
              <a:t># Calculate </a:t>
            </a:r>
            <a:endParaRPr lang="en-US" err="1">
              <a:solidFill>
                <a:srgbClr val="92D050"/>
              </a:solidFill>
              <a:latin typeface="Garamond" panose="02020404030301010803"/>
            </a:endParaRPr>
          </a:p>
          <a:p>
            <a:r>
              <a:rPr lang="en-US" sz="2400">
                <a:solidFill>
                  <a:srgbClr val="92D050"/>
                </a:solidFill>
                <a:latin typeface="Consolas"/>
              </a:rPr>
              <a:t>  system() </a:t>
            </a:r>
          </a:p>
          <a:p>
            <a:r>
              <a:rPr lang="en-US" sz="2400">
                <a:solidFill>
                  <a:srgbClr val="92D050"/>
                </a:solidFill>
                <a:latin typeface="Consolas"/>
              </a:rPr>
              <a:t>  address</a:t>
            </a:r>
          </a:p>
          <a:p>
            <a:endParaRPr lang="en-US" sz="2400">
              <a:solidFill>
                <a:srgbClr val="92D050"/>
              </a:solidFill>
              <a:latin typeface="Consolas"/>
            </a:endParaRPr>
          </a:p>
        </p:txBody>
      </p:sp>
    </p:spTree>
    <p:extLst>
      <p:ext uri="{BB962C8B-B14F-4D97-AF65-F5344CB8AC3E}">
        <p14:creationId xmlns:p14="http://schemas.microsoft.com/office/powerpoint/2010/main" val="651886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Time to Do Some Math</a:t>
            </a:r>
          </a:p>
        </p:txBody>
      </p:sp>
      <p:sp>
        <p:nvSpPr>
          <p:cNvPr id="6" name="Rectangle: Rounded Corners 5">
            <a:extLst>
              <a:ext uri="{FF2B5EF4-FFF2-40B4-BE49-F238E27FC236}">
                <a16:creationId xmlns:a16="http://schemas.microsoft.com/office/drawing/2014/main" id="{A4572385-14B7-1800-ECA9-50608887AA5E}"/>
              </a:ext>
            </a:extLst>
          </p:cNvPr>
          <p:cNvSpPr/>
          <p:nvPr/>
        </p:nvSpPr>
        <p:spPr>
          <a:xfrm>
            <a:off x="1294621" y="1772815"/>
            <a:ext cx="9462796" cy="4105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pPr>
            <a:r>
              <a:rPr lang="en-US" sz="2400">
                <a:solidFill>
                  <a:srgbClr val="00B0F0"/>
                </a:solidFill>
                <a:latin typeface="Consolas"/>
                <a:ea typeface="+mn-lt"/>
                <a:cs typeface="+mn-lt"/>
              </a:rPr>
              <a:t>from </a:t>
            </a:r>
            <a:r>
              <a:rPr lang="en-US" sz="2400" err="1">
                <a:solidFill>
                  <a:schemeClr val="bg1"/>
                </a:solidFill>
                <a:latin typeface="Consolas"/>
                <a:ea typeface="+mn-lt"/>
                <a:cs typeface="+mn-lt"/>
              </a:rPr>
              <a:t>pwn</a:t>
            </a:r>
            <a:r>
              <a:rPr lang="en-US" sz="2400">
                <a:solidFill>
                  <a:schemeClr val="bg1"/>
                </a:solidFill>
                <a:latin typeface="Consolas"/>
                <a:ea typeface="+mn-lt"/>
                <a:cs typeface="+mn-lt"/>
              </a:rPr>
              <a:t> </a:t>
            </a:r>
            <a:r>
              <a:rPr lang="en-US" sz="2400">
                <a:solidFill>
                  <a:srgbClr val="00B0F0"/>
                </a:solidFill>
                <a:latin typeface="Consolas"/>
                <a:ea typeface="+mn-lt"/>
                <a:cs typeface="+mn-lt"/>
              </a:rPr>
              <a:t>import </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ELF(</a:t>
            </a:r>
            <a:r>
              <a:rPr lang="en-US" sz="2400">
                <a:solidFill>
                  <a:schemeClr val="accent3"/>
                </a:solidFill>
                <a:latin typeface="Consolas"/>
                <a:ea typeface="+mn-lt"/>
                <a:cs typeface="+mn-lt"/>
              </a:rPr>
              <a:t>'/lib/x86_64-linux-gnu/libc.so.6'</a:t>
            </a:r>
            <a:r>
              <a:rPr lang="en-US" sz="2400">
                <a:solidFill>
                  <a:schemeClr val="bg1"/>
                </a:solidFill>
                <a:latin typeface="Consolas"/>
                <a:ea typeface="+mn-lt"/>
                <a:cs typeface="+mn-lt"/>
              </a:rPr>
              <a:t>)</a:t>
            </a:r>
          </a:p>
          <a:p>
            <a:r>
              <a:rPr lang="en-US" sz="2400" err="1">
                <a:solidFill>
                  <a:srgbClr val="00B0F0"/>
                </a:solidFill>
                <a:latin typeface="Consolas"/>
                <a:ea typeface="+mn-lt"/>
                <a:cs typeface="+mn-lt"/>
              </a:rPr>
              <a:t>puts_libc</a:t>
            </a:r>
            <a:r>
              <a:rPr lang="en-US" sz="2400">
                <a:solidFill>
                  <a:schemeClr val="bg1"/>
                </a:solidFill>
                <a:latin typeface="Consolas"/>
                <a:ea typeface="+mn-lt"/>
                <a:cs typeface="+mn-lt"/>
              </a:rPr>
              <a:t> = 0x7f365d1a9420</a:t>
            </a:r>
          </a:p>
          <a:p>
            <a:pPr>
              <a:spcBef>
                <a:spcPct val="20000"/>
              </a:spcBef>
              <a:spcAft>
                <a:spcPts val="600"/>
              </a:spcAft>
            </a:pPr>
            <a:r>
              <a:rPr lang="en-US" sz="2400" err="1">
                <a:solidFill>
                  <a:srgbClr val="00B0F0"/>
                </a:solidFill>
                <a:latin typeface="Consolas"/>
                <a:ea typeface="+mn-lt"/>
                <a:cs typeface="+mn-lt"/>
              </a:rPr>
              <a:t>puts_offset</a:t>
            </a:r>
            <a:r>
              <a:rPr lang="en-US" sz="2400">
                <a:solidFill>
                  <a:srgbClr val="262626"/>
                </a:solidFill>
                <a:latin typeface="Consolas"/>
                <a:ea typeface="+mn-lt"/>
                <a:cs typeface="+mn-lt"/>
              </a:rPr>
              <a:t> </a:t>
            </a:r>
            <a:r>
              <a:rPr lang="en-US" sz="2400">
                <a:solidFill>
                  <a:schemeClr val="bg1"/>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'puts'</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puts_offset</a:t>
            </a:r>
            <a:endParaRPr lang="en-US" sz="2400">
              <a:solidFill>
                <a:srgbClr val="00B0F0"/>
              </a:solidFill>
              <a:latin typeface="Consolas"/>
              <a:ea typeface="+mn-lt"/>
              <a:cs typeface="+mn-lt"/>
            </a:endParaRPr>
          </a:p>
          <a:p>
            <a:pPr>
              <a:spcBef>
                <a:spcPct val="20000"/>
              </a:spcBef>
              <a:spcAft>
                <a:spcPts val="600"/>
              </a:spcAft>
            </a:pPr>
            <a:r>
              <a:rPr lang="en-US" sz="2400" err="1">
                <a:solidFill>
                  <a:srgbClr val="00B0F0"/>
                </a:solidFill>
                <a:latin typeface="Consolas"/>
                <a:ea typeface="+mn-lt"/>
                <a:cs typeface="+mn-lt"/>
              </a:rPr>
              <a:t>system_addr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'system'</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sh_addr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next(</a:t>
            </a:r>
            <a:r>
              <a:rPr lang="en-US" sz="2400" err="1">
                <a:solidFill>
                  <a:schemeClr val="bg1"/>
                </a:solidFill>
                <a:latin typeface="Consolas"/>
                <a:ea typeface="+mn-lt"/>
                <a:cs typeface="+mn-lt"/>
              </a:rPr>
              <a:t>libc.search</a:t>
            </a:r>
            <a:r>
              <a:rPr lang="en-US" sz="2400">
                <a:solidFill>
                  <a:schemeClr val="bg1"/>
                </a:solidFill>
                <a:latin typeface="Consolas"/>
                <a:ea typeface="+mn-lt"/>
                <a:cs typeface="+mn-lt"/>
              </a:rPr>
              <a:t>(</a:t>
            </a:r>
            <a:r>
              <a:rPr lang="en-US" sz="2400" err="1">
                <a:solidFill>
                  <a:schemeClr val="accent3"/>
                </a:solidFill>
                <a:latin typeface="Consolas"/>
                <a:ea typeface="+mn-lt"/>
                <a:cs typeface="+mn-lt"/>
              </a:rPr>
              <a:t>b"sh</a:t>
            </a:r>
            <a:r>
              <a:rPr lang="en-US" sz="2400">
                <a:solidFill>
                  <a:schemeClr val="accent3"/>
                </a:solidFill>
                <a:latin typeface="Consolas"/>
                <a:ea typeface="+mn-lt"/>
                <a:cs typeface="+mn-lt"/>
              </a:rPr>
              <a:t>\0"</a:t>
            </a:r>
            <a:r>
              <a:rPr lang="en-US" sz="2400">
                <a:solidFill>
                  <a:schemeClr val="bg1"/>
                </a:solidFill>
                <a:latin typeface="Consolas"/>
                <a:ea typeface="+mn-lt"/>
                <a:cs typeface="+mn-lt"/>
              </a:rPr>
              <a:t>))</a:t>
            </a:r>
          </a:p>
          <a:p>
            <a:pPr>
              <a:spcBef>
                <a:spcPct val="20000"/>
              </a:spcBef>
              <a:spcAft>
                <a:spcPts val="600"/>
              </a:spcAft>
            </a:pPr>
            <a:endParaRPr lang="en-US" sz="2200">
              <a:solidFill>
                <a:srgbClr val="262626"/>
              </a:solidFill>
              <a:latin typeface="Consolas"/>
              <a:ea typeface="+mn-lt"/>
              <a:cs typeface="+mn-lt"/>
            </a:endParaRPr>
          </a:p>
          <a:p>
            <a:pPr>
              <a:spcBef>
                <a:spcPct val="20000"/>
              </a:spcBef>
              <a:spcAft>
                <a:spcPts val="600"/>
              </a:spcAft>
            </a:pPr>
            <a:endParaRPr lang="en-US" sz="2200">
              <a:solidFill>
                <a:srgbClr val="262626"/>
              </a:solidFill>
              <a:latin typeface="Consolas"/>
              <a:ea typeface="+mn-lt"/>
              <a:cs typeface="+mn-lt"/>
            </a:endParaRPr>
          </a:p>
          <a:p>
            <a:pPr algn="ctr"/>
            <a:endParaRPr lang="en-US">
              <a:solidFill>
                <a:srgbClr val="000000"/>
              </a:solidFill>
              <a:latin typeface="Consolas"/>
            </a:endParaRPr>
          </a:p>
        </p:txBody>
      </p:sp>
      <p:sp>
        <p:nvSpPr>
          <p:cNvPr id="3" name="Rectangle 2">
            <a:extLst>
              <a:ext uri="{FF2B5EF4-FFF2-40B4-BE49-F238E27FC236}">
                <a16:creationId xmlns:a16="http://schemas.microsoft.com/office/drawing/2014/main" id="{7F191057-D0D4-9BDF-6FA6-63519EFB8EA6}"/>
              </a:ext>
            </a:extLst>
          </p:cNvPr>
          <p:cNvSpPr/>
          <p:nvPr/>
        </p:nvSpPr>
        <p:spPr>
          <a:xfrm>
            <a:off x="1527889" y="1982755"/>
            <a:ext cx="8070978" cy="2954693"/>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679E17-0597-E1BA-A820-F0DB2CA356D7}"/>
              </a:ext>
            </a:extLst>
          </p:cNvPr>
          <p:cNvSpPr/>
          <p:nvPr/>
        </p:nvSpPr>
        <p:spPr>
          <a:xfrm flipV="1">
            <a:off x="1527888" y="5543938"/>
            <a:ext cx="8623040" cy="46652"/>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A708AD2-6420-5BDA-BD94-3310F018F925}"/>
              </a:ext>
            </a:extLst>
          </p:cNvPr>
          <p:cNvSpPr txBox="1"/>
          <p:nvPr/>
        </p:nvSpPr>
        <p:spPr>
          <a:xfrm>
            <a:off x="8257591" y="2978020"/>
            <a:ext cx="253326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92D050"/>
                </a:solidFill>
                <a:latin typeface="Consolas"/>
              </a:rPr>
              <a:t># Locate </a:t>
            </a:r>
            <a:endParaRPr lang="en-US" err="1">
              <a:solidFill>
                <a:srgbClr val="92D050"/>
              </a:solidFill>
              <a:latin typeface="Garamond" panose="02020404030301010803"/>
            </a:endParaRPr>
          </a:p>
          <a:p>
            <a:r>
              <a:rPr lang="en-US" sz="2400">
                <a:solidFill>
                  <a:srgbClr val="92D050"/>
                </a:solidFill>
                <a:latin typeface="Consolas"/>
              </a:rPr>
              <a:t>  "</a:t>
            </a:r>
            <a:r>
              <a:rPr lang="en-US" sz="2400" err="1">
                <a:solidFill>
                  <a:srgbClr val="92D050"/>
                </a:solidFill>
                <a:latin typeface="Consolas"/>
              </a:rPr>
              <a:t>sh</a:t>
            </a:r>
            <a:r>
              <a:rPr lang="en-US" sz="2400">
                <a:solidFill>
                  <a:srgbClr val="92D050"/>
                </a:solidFill>
                <a:latin typeface="Consolas"/>
              </a:rPr>
              <a:t>\0"</a:t>
            </a:r>
            <a:endParaRPr lang="en-US">
              <a:solidFill>
                <a:srgbClr val="92D050"/>
              </a:solidFill>
              <a:latin typeface="Garamond" panose="02020404030301010803"/>
            </a:endParaRPr>
          </a:p>
          <a:p>
            <a:r>
              <a:rPr lang="en-US" sz="2400">
                <a:solidFill>
                  <a:srgbClr val="92D050"/>
                </a:solidFill>
                <a:latin typeface="Consolas"/>
              </a:rPr>
              <a:t>  inside </a:t>
            </a:r>
            <a:r>
              <a:rPr lang="en-US" sz="2400" err="1">
                <a:solidFill>
                  <a:srgbClr val="92D050"/>
                </a:solidFill>
                <a:latin typeface="Consolas"/>
              </a:rPr>
              <a:t>libc</a:t>
            </a:r>
            <a:endParaRPr lang="en-US" sz="2400">
              <a:solidFill>
                <a:srgbClr val="92D050"/>
              </a:solidFill>
              <a:latin typeface="Consolas"/>
            </a:endParaRPr>
          </a:p>
          <a:p>
            <a:r>
              <a:rPr lang="en-US" sz="2400">
                <a:solidFill>
                  <a:srgbClr val="92D050"/>
                </a:solidFill>
                <a:latin typeface="Consolas"/>
              </a:rPr>
              <a:t>  </a:t>
            </a:r>
          </a:p>
          <a:p>
            <a:endParaRPr lang="en-US" sz="2400">
              <a:solidFill>
                <a:srgbClr val="92D050"/>
              </a:solidFill>
              <a:latin typeface="Consolas"/>
            </a:endParaRPr>
          </a:p>
        </p:txBody>
      </p:sp>
    </p:spTree>
    <p:extLst>
      <p:ext uri="{BB962C8B-B14F-4D97-AF65-F5344CB8AC3E}">
        <p14:creationId xmlns:p14="http://schemas.microsoft.com/office/powerpoint/2010/main" val="2111425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Time to Do Some Math</a:t>
            </a:r>
          </a:p>
        </p:txBody>
      </p:sp>
      <p:sp>
        <p:nvSpPr>
          <p:cNvPr id="6" name="Rectangle: Rounded Corners 5">
            <a:extLst>
              <a:ext uri="{FF2B5EF4-FFF2-40B4-BE49-F238E27FC236}">
                <a16:creationId xmlns:a16="http://schemas.microsoft.com/office/drawing/2014/main" id="{A4572385-14B7-1800-ECA9-50608887AA5E}"/>
              </a:ext>
            </a:extLst>
          </p:cNvPr>
          <p:cNvSpPr/>
          <p:nvPr/>
        </p:nvSpPr>
        <p:spPr>
          <a:xfrm>
            <a:off x="1294621" y="1772815"/>
            <a:ext cx="9462796" cy="4105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pPr>
            <a:r>
              <a:rPr lang="en-US" sz="2400">
                <a:solidFill>
                  <a:srgbClr val="00B0F0"/>
                </a:solidFill>
                <a:latin typeface="Consolas"/>
                <a:ea typeface="+mn-lt"/>
                <a:cs typeface="+mn-lt"/>
              </a:rPr>
              <a:t>from </a:t>
            </a:r>
            <a:r>
              <a:rPr lang="en-US" sz="2400" err="1">
                <a:solidFill>
                  <a:schemeClr val="bg1"/>
                </a:solidFill>
                <a:latin typeface="Consolas"/>
                <a:ea typeface="+mn-lt"/>
                <a:cs typeface="+mn-lt"/>
              </a:rPr>
              <a:t>pwn</a:t>
            </a:r>
            <a:r>
              <a:rPr lang="en-US" sz="2400">
                <a:solidFill>
                  <a:schemeClr val="bg1"/>
                </a:solidFill>
                <a:latin typeface="Consolas"/>
                <a:ea typeface="+mn-lt"/>
                <a:cs typeface="+mn-lt"/>
              </a:rPr>
              <a:t> </a:t>
            </a:r>
            <a:r>
              <a:rPr lang="en-US" sz="2400">
                <a:solidFill>
                  <a:srgbClr val="00B0F0"/>
                </a:solidFill>
                <a:latin typeface="Consolas"/>
                <a:ea typeface="+mn-lt"/>
                <a:cs typeface="+mn-lt"/>
              </a:rPr>
              <a:t>import </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ELF(</a:t>
            </a:r>
            <a:r>
              <a:rPr lang="en-US" sz="2400">
                <a:solidFill>
                  <a:schemeClr val="accent3"/>
                </a:solidFill>
                <a:latin typeface="Consolas"/>
                <a:ea typeface="+mn-lt"/>
                <a:cs typeface="+mn-lt"/>
              </a:rPr>
              <a:t>'/lib/x86_64-linux-gnu/libc.so.6'</a:t>
            </a:r>
            <a:r>
              <a:rPr lang="en-US" sz="2400">
                <a:solidFill>
                  <a:schemeClr val="bg1"/>
                </a:solidFill>
                <a:latin typeface="Consolas"/>
                <a:ea typeface="+mn-lt"/>
                <a:cs typeface="+mn-lt"/>
              </a:rPr>
              <a:t>)</a:t>
            </a:r>
          </a:p>
          <a:p>
            <a:r>
              <a:rPr lang="en-US" sz="2400" err="1">
                <a:solidFill>
                  <a:srgbClr val="00B0F0"/>
                </a:solidFill>
                <a:latin typeface="Consolas"/>
                <a:ea typeface="+mn-lt"/>
                <a:cs typeface="+mn-lt"/>
              </a:rPr>
              <a:t>puts_libc</a:t>
            </a:r>
            <a:r>
              <a:rPr lang="en-US" sz="2400">
                <a:solidFill>
                  <a:schemeClr val="bg1"/>
                </a:solidFill>
                <a:latin typeface="Consolas"/>
                <a:ea typeface="+mn-lt"/>
                <a:cs typeface="+mn-lt"/>
              </a:rPr>
              <a:t> = 0x7f365d1a9420</a:t>
            </a:r>
          </a:p>
          <a:p>
            <a:pPr>
              <a:spcBef>
                <a:spcPct val="20000"/>
              </a:spcBef>
              <a:spcAft>
                <a:spcPts val="600"/>
              </a:spcAft>
            </a:pPr>
            <a:r>
              <a:rPr lang="en-US" sz="2400" err="1">
                <a:solidFill>
                  <a:srgbClr val="00B0F0"/>
                </a:solidFill>
                <a:latin typeface="Consolas"/>
                <a:ea typeface="+mn-lt"/>
                <a:cs typeface="+mn-lt"/>
              </a:rPr>
              <a:t>puts_offset</a:t>
            </a:r>
            <a:r>
              <a:rPr lang="en-US" sz="2400">
                <a:solidFill>
                  <a:srgbClr val="262626"/>
                </a:solidFill>
                <a:latin typeface="Consolas"/>
                <a:ea typeface="+mn-lt"/>
                <a:cs typeface="+mn-lt"/>
              </a:rPr>
              <a:t> </a:t>
            </a:r>
            <a:r>
              <a:rPr lang="en-US" sz="2400">
                <a:solidFill>
                  <a:schemeClr val="bg1"/>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'puts'</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puts_libc</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puts_offset</a:t>
            </a:r>
            <a:endParaRPr lang="en-US" sz="2400">
              <a:solidFill>
                <a:srgbClr val="00B0F0"/>
              </a:solidFill>
              <a:latin typeface="Consolas"/>
              <a:ea typeface="+mn-lt"/>
              <a:cs typeface="+mn-lt"/>
            </a:endParaRPr>
          </a:p>
          <a:p>
            <a:pPr>
              <a:spcBef>
                <a:spcPct val="20000"/>
              </a:spcBef>
              <a:spcAft>
                <a:spcPts val="600"/>
              </a:spcAft>
            </a:pPr>
            <a:r>
              <a:rPr lang="en-US" sz="2400" err="1">
                <a:solidFill>
                  <a:srgbClr val="00B0F0"/>
                </a:solidFill>
                <a:latin typeface="Consolas"/>
                <a:ea typeface="+mn-lt"/>
                <a:cs typeface="+mn-lt"/>
              </a:rPr>
              <a:t>system_addr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chemeClr val="bg1"/>
                </a:solidFill>
                <a:latin typeface="Consolas"/>
                <a:ea typeface="+mn-lt"/>
                <a:cs typeface="+mn-lt"/>
              </a:rPr>
              <a:t>libc.symbols</a:t>
            </a:r>
            <a:r>
              <a:rPr lang="en-US" sz="2400">
                <a:solidFill>
                  <a:schemeClr val="bg1"/>
                </a:solidFill>
                <a:latin typeface="Consolas"/>
                <a:ea typeface="+mn-lt"/>
                <a:cs typeface="+mn-lt"/>
              </a:rPr>
              <a:t>[</a:t>
            </a:r>
            <a:r>
              <a:rPr lang="en-US" sz="2400">
                <a:solidFill>
                  <a:schemeClr val="accent3"/>
                </a:solidFill>
                <a:latin typeface="Consolas"/>
                <a:ea typeface="+mn-lt"/>
                <a:cs typeface="+mn-lt"/>
              </a:rPr>
              <a:t>'system'</a:t>
            </a:r>
            <a:r>
              <a:rPr lang="en-US" sz="2400">
                <a:solidFill>
                  <a:schemeClr val="bg1"/>
                </a:solidFill>
                <a:latin typeface="Consolas"/>
                <a:ea typeface="+mn-lt"/>
                <a:cs typeface="+mn-lt"/>
              </a:rPr>
              <a:t>]</a:t>
            </a:r>
          </a:p>
          <a:p>
            <a:pPr>
              <a:spcBef>
                <a:spcPct val="20000"/>
              </a:spcBef>
              <a:spcAft>
                <a:spcPts val="600"/>
              </a:spcAft>
            </a:pPr>
            <a:r>
              <a:rPr lang="en-US" sz="2400" err="1">
                <a:solidFill>
                  <a:srgbClr val="00B0F0"/>
                </a:solidFill>
                <a:latin typeface="Consolas"/>
                <a:ea typeface="+mn-lt"/>
                <a:cs typeface="+mn-lt"/>
              </a:rPr>
              <a:t>sh_addr</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err="1">
                <a:solidFill>
                  <a:srgbClr val="00B0F0"/>
                </a:solidFill>
                <a:latin typeface="Consolas"/>
                <a:ea typeface="+mn-lt"/>
                <a:cs typeface="+mn-lt"/>
              </a:rPr>
              <a:t>libc_base</a:t>
            </a:r>
            <a:r>
              <a:rPr lang="en-US" sz="2400">
                <a:solidFill>
                  <a:srgbClr val="262626"/>
                </a:solidFill>
                <a:latin typeface="Consolas"/>
                <a:ea typeface="+mn-lt"/>
                <a:cs typeface="+mn-lt"/>
              </a:rPr>
              <a:t> </a:t>
            </a:r>
            <a:r>
              <a:rPr lang="en-US" sz="2400">
                <a:solidFill>
                  <a:schemeClr val="bg1"/>
                </a:solidFill>
                <a:latin typeface="Consolas"/>
                <a:ea typeface="+mn-lt"/>
                <a:cs typeface="+mn-lt"/>
              </a:rPr>
              <a:t>+</a:t>
            </a:r>
            <a:r>
              <a:rPr lang="en-US" sz="2400">
                <a:solidFill>
                  <a:srgbClr val="262626"/>
                </a:solidFill>
                <a:latin typeface="Consolas"/>
                <a:ea typeface="+mn-lt"/>
                <a:cs typeface="+mn-lt"/>
              </a:rPr>
              <a:t> </a:t>
            </a:r>
            <a:r>
              <a:rPr lang="en-US" sz="2400">
                <a:solidFill>
                  <a:schemeClr val="bg1"/>
                </a:solidFill>
                <a:latin typeface="Consolas"/>
                <a:ea typeface="+mn-lt"/>
                <a:cs typeface="+mn-lt"/>
              </a:rPr>
              <a:t>next(</a:t>
            </a:r>
            <a:r>
              <a:rPr lang="en-US" sz="2400" err="1">
                <a:solidFill>
                  <a:schemeClr val="bg1"/>
                </a:solidFill>
                <a:latin typeface="Consolas"/>
                <a:ea typeface="+mn-lt"/>
                <a:cs typeface="+mn-lt"/>
              </a:rPr>
              <a:t>libc.search</a:t>
            </a:r>
            <a:r>
              <a:rPr lang="en-US" sz="2400">
                <a:solidFill>
                  <a:schemeClr val="bg1"/>
                </a:solidFill>
                <a:latin typeface="Consolas"/>
                <a:ea typeface="+mn-lt"/>
                <a:cs typeface="+mn-lt"/>
              </a:rPr>
              <a:t>(</a:t>
            </a:r>
            <a:r>
              <a:rPr lang="en-US" sz="2400" err="1">
                <a:solidFill>
                  <a:schemeClr val="accent3"/>
                </a:solidFill>
                <a:latin typeface="Consolas"/>
                <a:ea typeface="+mn-lt"/>
                <a:cs typeface="+mn-lt"/>
              </a:rPr>
              <a:t>b"sh</a:t>
            </a:r>
            <a:r>
              <a:rPr lang="en-US" sz="2400">
                <a:solidFill>
                  <a:schemeClr val="accent3"/>
                </a:solidFill>
                <a:latin typeface="Consolas"/>
                <a:ea typeface="+mn-lt"/>
                <a:cs typeface="+mn-lt"/>
              </a:rPr>
              <a:t>\0"</a:t>
            </a:r>
            <a:r>
              <a:rPr lang="en-US" sz="2400">
                <a:solidFill>
                  <a:schemeClr val="bg1"/>
                </a:solidFill>
                <a:latin typeface="Consolas"/>
                <a:ea typeface="+mn-lt"/>
                <a:cs typeface="+mn-lt"/>
              </a:rPr>
              <a:t>))</a:t>
            </a:r>
          </a:p>
          <a:p>
            <a:pPr>
              <a:spcBef>
                <a:spcPct val="20000"/>
              </a:spcBef>
              <a:spcAft>
                <a:spcPts val="600"/>
              </a:spcAft>
            </a:pPr>
            <a:endParaRPr lang="en-US" sz="2200">
              <a:solidFill>
                <a:srgbClr val="262626"/>
              </a:solidFill>
              <a:latin typeface="Consolas"/>
              <a:ea typeface="+mn-lt"/>
              <a:cs typeface="+mn-lt"/>
            </a:endParaRPr>
          </a:p>
          <a:p>
            <a:pPr>
              <a:spcBef>
                <a:spcPct val="20000"/>
              </a:spcBef>
              <a:spcAft>
                <a:spcPts val="600"/>
              </a:spcAft>
            </a:pPr>
            <a:endParaRPr lang="en-US" sz="2200">
              <a:solidFill>
                <a:srgbClr val="262626"/>
              </a:solidFill>
              <a:latin typeface="Consolas"/>
              <a:ea typeface="+mn-lt"/>
              <a:cs typeface="+mn-lt"/>
            </a:endParaRPr>
          </a:p>
          <a:p>
            <a:pPr algn="ctr"/>
            <a:endParaRPr lang="en-US">
              <a:solidFill>
                <a:srgbClr val="000000"/>
              </a:solidFill>
              <a:latin typeface="Consolas"/>
            </a:endParaRPr>
          </a:p>
        </p:txBody>
      </p:sp>
    </p:spTree>
    <p:extLst>
      <p:ext uri="{BB962C8B-B14F-4D97-AF65-F5344CB8AC3E}">
        <p14:creationId xmlns:p14="http://schemas.microsoft.com/office/powerpoint/2010/main" val="104507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Second Stage Exploit</a:t>
            </a:r>
          </a:p>
        </p:txBody>
      </p:sp>
      <p:graphicFrame>
        <p:nvGraphicFramePr>
          <p:cNvPr id="13" name="Table 4">
            <a:extLst>
              <a:ext uri="{FF2B5EF4-FFF2-40B4-BE49-F238E27FC236}">
                <a16:creationId xmlns:a16="http://schemas.microsoft.com/office/drawing/2014/main" id="{C4369DA1-D0D2-ABD7-CC0B-228490B3FDA9}"/>
              </a:ext>
            </a:extLst>
          </p:cNvPr>
          <p:cNvGraphicFramePr>
            <a:graphicFrameLocks/>
          </p:cNvGraphicFramePr>
          <p:nvPr>
            <p:extLst>
              <p:ext uri="{D42A27DB-BD31-4B8C-83A1-F6EECF244321}">
                <p14:modId xmlns:p14="http://schemas.microsoft.com/office/powerpoint/2010/main" val="2604141823"/>
              </p:ext>
            </p:extLst>
          </p:nvPr>
        </p:nvGraphicFramePr>
        <p:xfrm>
          <a:off x="8761546" y="1707532"/>
          <a:ext cx="2630109" cy="42672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&amp;</a:t>
                      </a:r>
                      <a:r>
                        <a:rPr lang="en-US" sz="2200" b="0" i="0" u="none" strike="noStrike" noProof="0" err="1">
                          <a:solidFill>
                            <a:schemeClr val="bg1"/>
                          </a:solidFill>
                          <a:latin typeface="Consolas"/>
                        </a:rPr>
                        <a:t>system_addr</a:t>
                      </a:r>
                      <a:endParaRPr lang="en-US" sz="2200" b="0" i="0" u="none" strike="noStrike" noProof="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&amp;</a:t>
                      </a:r>
                      <a:r>
                        <a:rPr lang="en-US" sz="2200" b="0" i="0" u="none" strike="noStrike" noProof="0" err="1">
                          <a:solidFill>
                            <a:schemeClr val="bg1"/>
                          </a:solidFill>
                          <a:latin typeface="Consolas"/>
                        </a:rPr>
                        <a:t>sh_addr</a:t>
                      </a:r>
                      <a:endParaRPr lang="en-US" sz="2200" b="0" i="0" u="none" strike="noStrike" noProof="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990052668"/>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5" name="Table 14">
            <a:extLst>
              <a:ext uri="{FF2B5EF4-FFF2-40B4-BE49-F238E27FC236}">
                <a16:creationId xmlns:a16="http://schemas.microsoft.com/office/drawing/2014/main" id="{C8B8B177-765D-B8D9-4F06-791B03BAE8C3}"/>
              </a:ext>
            </a:extLst>
          </p:cNvPr>
          <p:cNvGraphicFramePr>
            <a:graphicFrameLocks noGrp="1"/>
          </p:cNvGraphicFramePr>
          <p:nvPr>
            <p:extLst>
              <p:ext uri="{D42A27DB-BD31-4B8C-83A1-F6EECF244321}">
                <p14:modId xmlns:p14="http://schemas.microsoft.com/office/powerpoint/2010/main" val="3704047267"/>
              </p:ext>
            </p:extLst>
          </p:nvPr>
        </p:nvGraphicFramePr>
        <p:xfrm>
          <a:off x="5481651" y="4573782"/>
          <a:ext cx="2955763" cy="1706880"/>
        </p:xfrm>
        <a:graphic>
          <a:graphicData uri="http://schemas.openxmlformats.org/drawingml/2006/table">
            <a:tbl>
              <a:tblPr firstRow="1" bandRow="1">
                <a:tableStyleId>{5940675A-B579-460E-94D1-54222C63F5DA}</a:tableStyleId>
              </a:tblPr>
              <a:tblGrid>
                <a:gridCol w="942494">
                  <a:extLst>
                    <a:ext uri="{9D8B030D-6E8A-4147-A177-3AD203B41FA5}">
                      <a16:colId xmlns:a16="http://schemas.microsoft.com/office/drawing/2014/main" val="3557023095"/>
                    </a:ext>
                  </a:extLst>
                </a:gridCol>
                <a:gridCol w="2013269">
                  <a:extLst>
                    <a:ext uri="{9D8B030D-6E8A-4147-A177-3AD203B41FA5}">
                      <a16:colId xmlns:a16="http://schemas.microsoft.com/office/drawing/2014/main" val="2901922489"/>
                    </a:ext>
                  </a:extLst>
                </a:gridCol>
              </a:tblGrid>
              <a:tr h="376062">
                <a:tc>
                  <a:txBody>
                    <a:bodyPr/>
                    <a:lstStyle/>
                    <a:p>
                      <a:pPr fontAlgn="base"/>
                      <a:r>
                        <a:rPr lang="en-US" sz="2200">
                          <a:effectLst/>
                          <a:latin typeface="Consolas"/>
                        </a:rPr>
                        <a:t>%</a:t>
                      </a:r>
                      <a:r>
                        <a:rPr lang="en-US" sz="2200" err="1">
                          <a:effectLst/>
                          <a:latin typeface="Consolas"/>
                        </a:rPr>
                        <a:t>rax</a:t>
                      </a:r>
                    </a:p>
                  </a:txBody>
                  <a:tcPr/>
                </a:tc>
                <a:tc>
                  <a:txBody>
                    <a:bodyPr/>
                    <a:lstStyle/>
                    <a:p>
                      <a:pPr lvl="0">
                        <a:buNone/>
                      </a:pPr>
                      <a:r>
                        <a:rPr lang="en-US" sz="2200" b="0" i="0" u="none" strike="noStrike" baseline="0" noProof="0">
                          <a:effectLst/>
                          <a:latin typeface="Consolas"/>
                        </a:rPr>
                        <a:t>0x0</a:t>
                      </a:r>
                      <a:endParaRPr lang="en-US" sz="22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200">
                          <a:effectLst/>
                          <a:latin typeface="Consolas"/>
                        </a:rPr>
                        <a:t>%</a:t>
                      </a:r>
                      <a:r>
                        <a:rPr lang="en-US" sz="2200" err="1">
                          <a:effectLst/>
                          <a:latin typeface="Consolas"/>
                        </a:rPr>
                        <a:t>rdi</a:t>
                      </a:r>
                    </a:p>
                  </a:txBody>
                  <a:tcPr/>
                </a:tc>
                <a:tc>
                  <a:txBody>
                    <a:bodyPr/>
                    <a:lstStyle/>
                    <a:p>
                      <a:pPr lvl="0" algn="l">
                        <a:lnSpc>
                          <a:spcPct val="100000"/>
                        </a:lnSpc>
                        <a:spcBef>
                          <a:spcPts val="0"/>
                        </a:spcBef>
                        <a:spcAft>
                          <a:spcPts val="0"/>
                        </a:spcAft>
                        <a:buNone/>
                      </a:pPr>
                      <a:r>
                        <a:rPr lang="en-US" sz="2200" b="0" i="0" u="none" strike="noStrike" noProof="0">
                          <a:solidFill>
                            <a:srgbClr val="000000"/>
                          </a:solidFill>
                          <a:effectLst/>
                          <a:latin typeface="Consolas"/>
                        </a:rPr>
                        <a:t>0x0</a:t>
                      </a:r>
                      <a:endParaRPr lang="en-US" sz="2200">
                        <a:latin typeface="Consolas"/>
                      </a:endParaRPr>
                    </a:p>
                  </a:txBody>
                  <a:tcPr/>
                </a:tc>
                <a:extLst>
                  <a:ext uri="{0D108BD9-81ED-4DB2-BD59-A6C34878D82A}">
                    <a16:rowId xmlns:a16="http://schemas.microsoft.com/office/drawing/2014/main" val="658898814"/>
                  </a:ext>
                </a:extLst>
              </a:tr>
              <a:tr h="376062">
                <a:tc>
                  <a:txBody>
                    <a:bodyPr/>
                    <a:lstStyle/>
                    <a:p>
                      <a:pPr fontAlgn="base"/>
                      <a:r>
                        <a:rPr lang="en-US" sz="2200">
                          <a:effectLst/>
                          <a:latin typeface="Consolas"/>
                        </a:rPr>
                        <a:t>%</a:t>
                      </a:r>
                      <a:r>
                        <a:rPr lang="en-US" sz="2200" err="1">
                          <a:effectLst/>
                          <a:latin typeface="Consolas"/>
                        </a:rPr>
                        <a:t>rbp</a:t>
                      </a:r>
                    </a:p>
                  </a:txBody>
                  <a:tcPr/>
                </a:tc>
                <a:tc>
                  <a:txBody>
                    <a:bodyPr/>
                    <a:lstStyle/>
                    <a:p>
                      <a:pPr lvl="0">
                        <a:buNone/>
                      </a:pPr>
                      <a:r>
                        <a:rPr lang="en-US" sz="2200" b="0" i="0" u="none" strike="noStrike" noProof="0">
                          <a:effectLst/>
                          <a:latin typeface="Consolas"/>
                        </a:rPr>
                        <a:t>JUNKJUNK</a:t>
                      </a:r>
                      <a:endParaRPr lang="en-US" sz="22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200">
                          <a:effectLst/>
                          <a:latin typeface="Consolas"/>
                        </a:rPr>
                        <a:t>%rip​</a:t>
                      </a:r>
                    </a:p>
                  </a:txBody>
                  <a:tcPr/>
                </a:tc>
                <a:tc>
                  <a:txBody>
                    <a:bodyPr/>
                    <a:lstStyle/>
                    <a:p>
                      <a:pPr lvl="0">
                        <a:buNone/>
                      </a:pPr>
                      <a:r>
                        <a:rPr lang="en-US" sz="2200" b="0" i="0" u="none" strike="noStrike" noProof="0">
                          <a:solidFill>
                            <a:srgbClr val="000000"/>
                          </a:solidFill>
                          <a:effectLst/>
                          <a:latin typeface="Consolas"/>
                        </a:rPr>
                        <a:t>0x401273</a:t>
                      </a:r>
                      <a:endParaRPr lang="en-US" sz="2200">
                        <a:latin typeface="Consolas"/>
                      </a:endParaRPr>
                    </a:p>
                  </a:txBody>
                  <a:tcPr/>
                </a:tc>
                <a:extLst>
                  <a:ext uri="{0D108BD9-81ED-4DB2-BD59-A6C34878D82A}">
                    <a16:rowId xmlns:a16="http://schemas.microsoft.com/office/drawing/2014/main" val="4228833141"/>
                  </a:ext>
                </a:extLst>
              </a:tr>
            </a:tbl>
          </a:graphicData>
        </a:graphic>
      </p:graphicFrame>
      <p:sp>
        <p:nvSpPr>
          <p:cNvPr id="17" name="Arrow: Up 16">
            <a:extLst>
              <a:ext uri="{FF2B5EF4-FFF2-40B4-BE49-F238E27FC236}">
                <a16:creationId xmlns:a16="http://schemas.microsoft.com/office/drawing/2014/main" id="{DB38715B-950A-2C67-29BD-84BE907307CD}"/>
              </a:ext>
            </a:extLst>
          </p:cNvPr>
          <p:cNvSpPr/>
          <p:nvPr/>
        </p:nvSpPr>
        <p:spPr>
          <a:xfrm rot="5400000">
            <a:off x="8382283" y="3754229"/>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6" name="Rectangle: Rounded Corners 5">
            <a:extLst>
              <a:ext uri="{FF2B5EF4-FFF2-40B4-BE49-F238E27FC236}">
                <a16:creationId xmlns:a16="http://schemas.microsoft.com/office/drawing/2014/main" id="{7377B852-0F08-6E3F-F948-2E12CEFB893B}"/>
              </a:ext>
            </a:extLst>
          </p:cNvPr>
          <p:cNvSpPr/>
          <p:nvPr/>
        </p:nvSpPr>
        <p:spPr>
          <a:xfrm>
            <a:off x="1086804" y="1625610"/>
            <a:ext cx="6648591" cy="2962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92D050"/>
                </a:solidFill>
                <a:latin typeface="Consolas"/>
                <a:ea typeface="+mn-lt"/>
                <a:cs typeface="+mn-lt"/>
              </a:rPr>
              <a:t># 2nd stage payload</a:t>
            </a:r>
          </a:p>
          <a:p>
            <a:r>
              <a:rPr lang="en-US" sz="2400">
                <a:solidFill>
                  <a:srgbClr val="00B0F0"/>
                </a:solidFill>
                <a:latin typeface="Consolas"/>
                <a:ea typeface="+mn-lt"/>
                <a:cs typeface="+mn-lt"/>
              </a:rPr>
              <a:t>payload2</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sh_addr</a:t>
            </a:r>
            <a:r>
              <a:rPr lang="en-US" sz="2400">
                <a:solidFill>
                  <a:srgbClr val="FFFFFF"/>
                </a:solidFill>
                <a:latin typeface="Consolas"/>
                <a:ea typeface="+mn-lt"/>
                <a:cs typeface="+mn-lt"/>
              </a:rPr>
              <a:t>) </a:t>
            </a:r>
            <a:endParaRPr lang="en-US" sz="2400">
              <a:solidFill>
                <a:srgbClr val="92D050"/>
              </a:solidFill>
              <a:latin typeface="Consolas"/>
              <a:ea typeface="+mn-lt"/>
              <a:cs typeface="+mn-lt"/>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system_addr</a:t>
            </a:r>
            <a:r>
              <a:rPr lang="en-US" sz="2400">
                <a:solidFill>
                  <a:srgbClr val="FFFFFF"/>
                </a:solidFill>
                <a:latin typeface="Consolas"/>
                <a:ea typeface="+mn-lt"/>
                <a:cs typeface="+mn-lt"/>
              </a:rPr>
              <a:t>) </a:t>
            </a:r>
          </a:p>
          <a:p>
            <a:endParaRPr lang="en-US" sz="2400">
              <a:solidFill>
                <a:srgbClr val="FFFFFF"/>
              </a:solidFill>
              <a:latin typeface="Consolas"/>
              <a:ea typeface="+mn-lt"/>
              <a:cs typeface="+mn-lt"/>
            </a:endParaRPr>
          </a:p>
        </p:txBody>
      </p:sp>
      <p:sp>
        <p:nvSpPr>
          <p:cNvPr id="3" name="Arrow: Up 2">
            <a:extLst>
              <a:ext uri="{FF2B5EF4-FFF2-40B4-BE49-F238E27FC236}">
                <a16:creationId xmlns:a16="http://schemas.microsoft.com/office/drawing/2014/main" id="{4ABE5DB5-18C0-7696-05CB-FAF4E15369B3}"/>
              </a:ext>
            </a:extLst>
          </p:cNvPr>
          <p:cNvSpPr/>
          <p:nvPr/>
        </p:nvSpPr>
        <p:spPr>
          <a:xfrm rot="5400000">
            <a:off x="762282" y="2974910"/>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4214773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Second Stage Exploit (cont.)</a:t>
            </a:r>
          </a:p>
        </p:txBody>
      </p:sp>
      <p:graphicFrame>
        <p:nvGraphicFramePr>
          <p:cNvPr id="13" name="Table 4">
            <a:extLst>
              <a:ext uri="{FF2B5EF4-FFF2-40B4-BE49-F238E27FC236}">
                <a16:creationId xmlns:a16="http://schemas.microsoft.com/office/drawing/2014/main" id="{C4369DA1-D0D2-ABD7-CC0B-228490B3FDA9}"/>
              </a:ext>
            </a:extLst>
          </p:cNvPr>
          <p:cNvGraphicFramePr>
            <a:graphicFrameLocks/>
          </p:cNvGraphicFramePr>
          <p:nvPr>
            <p:extLst>
              <p:ext uri="{D42A27DB-BD31-4B8C-83A1-F6EECF244321}">
                <p14:modId xmlns:p14="http://schemas.microsoft.com/office/powerpoint/2010/main" val="3018281574"/>
              </p:ext>
            </p:extLst>
          </p:nvPr>
        </p:nvGraphicFramePr>
        <p:xfrm>
          <a:off x="8752253" y="2475024"/>
          <a:ext cx="2630109" cy="353568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1800"/>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&amp;</a:t>
                      </a:r>
                      <a:r>
                        <a:rPr lang="en-US" sz="2200" b="0" i="0" u="none" strike="noStrike" noProof="0" err="1">
                          <a:solidFill>
                            <a:schemeClr val="bg1"/>
                          </a:solidFill>
                          <a:latin typeface="Consolas"/>
                        </a:rPr>
                        <a:t>system_addr</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1800"/>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5" name="Table 14">
            <a:extLst>
              <a:ext uri="{FF2B5EF4-FFF2-40B4-BE49-F238E27FC236}">
                <a16:creationId xmlns:a16="http://schemas.microsoft.com/office/drawing/2014/main" id="{C8B8B177-765D-B8D9-4F06-791B03BAE8C3}"/>
              </a:ext>
            </a:extLst>
          </p:cNvPr>
          <p:cNvGraphicFramePr>
            <a:graphicFrameLocks noGrp="1"/>
          </p:cNvGraphicFramePr>
          <p:nvPr>
            <p:extLst>
              <p:ext uri="{D42A27DB-BD31-4B8C-83A1-F6EECF244321}">
                <p14:modId xmlns:p14="http://schemas.microsoft.com/office/powerpoint/2010/main" val="3312310701"/>
              </p:ext>
            </p:extLst>
          </p:nvPr>
        </p:nvGraphicFramePr>
        <p:xfrm>
          <a:off x="5463979" y="4568834"/>
          <a:ext cx="2955763" cy="1706880"/>
        </p:xfrm>
        <a:graphic>
          <a:graphicData uri="http://schemas.openxmlformats.org/drawingml/2006/table">
            <a:tbl>
              <a:tblPr firstRow="1" bandRow="1">
                <a:tableStyleId>{5940675A-B579-460E-94D1-54222C63F5DA}</a:tableStyleId>
              </a:tblPr>
              <a:tblGrid>
                <a:gridCol w="942494">
                  <a:extLst>
                    <a:ext uri="{9D8B030D-6E8A-4147-A177-3AD203B41FA5}">
                      <a16:colId xmlns:a16="http://schemas.microsoft.com/office/drawing/2014/main" val="3557023095"/>
                    </a:ext>
                  </a:extLst>
                </a:gridCol>
                <a:gridCol w="2013269">
                  <a:extLst>
                    <a:ext uri="{9D8B030D-6E8A-4147-A177-3AD203B41FA5}">
                      <a16:colId xmlns:a16="http://schemas.microsoft.com/office/drawing/2014/main" val="2901922489"/>
                    </a:ext>
                  </a:extLst>
                </a:gridCol>
              </a:tblGrid>
              <a:tr h="376062">
                <a:tc>
                  <a:txBody>
                    <a:bodyPr/>
                    <a:lstStyle/>
                    <a:p>
                      <a:pPr fontAlgn="base"/>
                      <a:r>
                        <a:rPr lang="en-US" sz="2200">
                          <a:effectLst/>
                          <a:latin typeface="Consolas"/>
                        </a:rPr>
                        <a:t>%</a:t>
                      </a:r>
                      <a:r>
                        <a:rPr lang="en-US" sz="2200" err="1">
                          <a:effectLst/>
                          <a:latin typeface="Consolas"/>
                        </a:rPr>
                        <a:t>rax</a:t>
                      </a:r>
                    </a:p>
                  </a:txBody>
                  <a:tcPr/>
                </a:tc>
                <a:tc>
                  <a:txBody>
                    <a:bodyPr/>
                    <a:lstStyle/>
                    <a:p>
                      <a:pPr lvl="0">
                        <a:buNone/>
                      </a:pPr>
                      <a:r>
                        <a:rPr lang="en-US" sz="2200" b="0" i="0" u="none" strike="noStrike" baseline="0" noProof="0">
                          <a:effectLst/>
                          <a:latin typeface="Consolas"/>
                        </a:rPr>
                        <a:t>0x0</a:t>
                      </a:r>
                      <a:endParaRPr lang="en-US" sz="22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200">
                          <a:effectLst/>
                          <a:latin typeface="Consolas"/>
                        </a:rPr>
                        <a:t>%</a:t>
                      </a:r>
                      <a:r>
                        <a:rPr lang="en-US" sz="2200" err="1">
                          <a:effectLst/>
                          <a:latin typeface="Consolas"/>
                        </a:rPr>
                        <a:t>rdi</a:t>
                      </a:r>
                    </a:p>
                  </a:txBody>
                  <a:tcPr/>
                </a:tc>
                <a:tc>
                  <a:txBody>
                    <a:bodyPr/>
                    <a:lstStyle/>
                    <a:p>
                      <a:pPr marL="0" lvl="0" indent="0" algn="l">
                        <a:lnSpc>
                          <a:spcPct val="100000"/>
                        </a:lnSpc>
                        <a:buNone/>
                      </a:pPr>
                      <a:r>
                        <a:rPr lang="en-US" sz="2200" b="0" i="0" u="none" strike="noStrike" baseline="0" noProof="0">
                          <a:solidFill>
                            <a:srgbClr val="000000"/>
                          </a:solidFill>
                          <a:effectLst/>
                          <a:latin typeface="Consolas"/>
                        </a:rPr>
                        <a:t>&amp;</a:t>
                      </a:r>
                      <a:r>
                        <a:rPr lang="en-US" sz="2200" b="0" i="0" u="none" strike="noStrike" baseline="0" noProof="0" err="1">
                          <a:solidFill>
                            <a:srgbClr val="000000"/>
                          </a:solidFill>
                          <a:effectLst/>
                          <a:latin typeface="Consolas"/>
                        </a:rPr>
                        <a:t>sh_addr</a:t>
                      </a:r>
                    </a:p>
                  </a:txBody>
                  <a:tcPr/>
                </a:tc>
                <a:extLst>
                  <a:ext uri="{0D108BD9-81ED-4DB2-BD59-A6C34878D82A}">
                    <a16:rowId xmlns:a16="http://schemas.microsoft.com/office/drawing/2014/main" val="658898814"/>
                  </a:ext>
                </a:extLst>
              </a:tr>
              <a:tr h="376062">
                <a:tc>
                  <a:txBody>
                    <a:bodyPr/>
                    <a:lstStyle/>
                    <a:p>
                      <a:pPr fontAlgn="base"/>
                      <a:r>
                        <a:rPr lang="en-US" sz="2200">
                          <a:effectLst/>
                          <a:latin typeface="Consolas"/>
                        </a:rPr>
                        <a:t>%</a:t>
                      </a:r>
                      <a:r>
                        <a:rPr lang="en-US" sz="2200" err="1">
                          <a:effectLst/>
                          <a:latin typeface="Consolas"/>
                        </a:rPr>
                        <a:t>rbp</a:t>
                      </a:r>
                    </a:p>
                  </a:txBody>
                  <a:tcPr/>
                </a:tc>
                <a:tc>
                  <a:txBody>
                    <a:bodyPr/>
                    <a:lstStyle/>
                    <a:p>
                      <a:pPr lvl="0">
                        <a:buNone/>
                      </a:pPr>
                      <a:r>
                        <a:rPr lang="en-US" sz="2200" b="0" i="0" u="none" strike="noStrike" noProof="0">
                          <a:effectLst/>
                          <a:latin typeface="Consolas"/>
                        </a:rPr>
                        <a:t>JUNKJUNK</a:t>
                      </a:r>
                      <a:endParaRPr lang="en-US" sz="22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200">
                          <a:effectLst/>
                          <a:latin typeface="Consolas"/>
                        </a:rPr>
                        <a:t>%rip​</a:t>
                      </a:r>
                    </a:p>
                  </a:txBody>
                  <a:tcPr/>
                </a:tc>
                <a:tc>
                  <a:txBody>
                    <a:bodyPr/>
                    <a:lstStyle/>
                    <a:p>
                      <a:pPr lvl="0">
                        <a:buNone/>
                      </a:pPr>
                      <a:r>
                        <a:rPr lang="en-US" sz="2200" b="0" i="0" u="none" strike="noStrike" noProof="0">
                          <a:solidFill>
                            <a:srgbClr val="000000"/>
                          </a:solidFill>
                          <a:effectLst/>
                          <a:latin typeface="Consolas"/>
                        </a:rPr>
                        <a:t>0x401273</a:t>
                      </a:r>
                      <a:endParaRPr lang="en-US" sz="2200">
                        <a:latin typeface="Consolas"/>
                      </a:endParaRPr>
                    </a:p>
                  </a:txBody>
                  <a:tcPr/>
                </a:tc>
                <a:extLst>
                  <a:ext uri="{0D108BD9-81ED-4DB2-BD59-A6C34878D82A}">
                    <a16:rowId xmlns:a16="http://schemas.microsoft.com/office/drawing/2014/main" val="4228833141"/>
                  </a:ext>
                </a:extLst>
              </a:tr>
            </a:tbl>
          </a:graphicData>
        </a:graphic>
      </p:graphicFrame>
      <p:sp>
        <p:nvSpPr>
          <p:cNvPr id="17" name="Arrow: Up 16">
            <a:extLst>
              <a:ext uri="{FF2B5EF4-FFF2-40B4-BE49-F238E27FC236}">
                <a16:creationId xmlns:a16="http://schemas.microsoft.com/office/drawing/2014/main" id="{DB38715B-950A-2C67-29BD-84BE907307CD}"/>
              </a:ext>
            </a:extLst>
          </p:cNvPr>
          <p:cNvSpPr/>
          <p:nvPr/>
        </p:nvSpPr>
        <p:spPr>
          <a:xfrm rot="5400000">
            <a:off x="8382283" y="3754229"/>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08877DB6-8238-CE9A-9FCC-DE5FB4BBF8FC}"/>
              </a:ext>
            </a:extLst>
          </p:cNvPr>
          <p:cNvSpPr/>
          <p:nvPr/>
        </p:nvSpPr>
        <p:spPr>
          <a:xfrm>
            <a:off x="1086804" y="1625610"/>
            <a:ext cx="6648591" cy="2962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92D050"/>
                </a:solidFill>
                <a:latin typeface="Consolas"/>
                <a:ea typeface="+mn-lt"/>
                <a:cs typeface="+mn-lt"/>
              </a:rPr>
              <a:t># 2nd stage payload</a:t>
            </a:r>
          </a:p>
          <a:p>
            <a:r>
              <a:rPr lang="en-US" sz="2400">
                <a:solidFill>
                  <a:srgbClr val="00B0F0"/>
                </a:solidFill>
                <a:latin typeface="Consolas"/>
                <a:ea typeface="+mn-lt"/>
                <a:cs typeface="+mn-lt"/>
              </a:rPr>
              <a:t>payload2</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sh_addr</a:t>
            </a:r>
            <a:r>
              <a:rPr lang="en-US" sz="2400">
                <a:solidFill>
                  <a:srgbClr val="FFFFFF"/>
                </a:solidFill>
                <a:latin typeface="Consolas"/>
                <a:ea typeface="+mn-lt"/>
                <a:cs typeface="+mn-lt"/>
              </a:rPr>
              <a:t>) </a:t>
            </a:r>
            <a:endParaRPr lang="en-US" sz="2400">
              <a:solidFill>
                <a:srgbClr val="92D050"/>
              </a:solidFill>
              <a:latin typeface="Consolas"/>
              <a:ea typeface="+mn-lt"/>
              <a:cs typeface="+mn-lt"/>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system_addr</a:t>
            </a:r>
            <a:r>
              <a:rPr lang="en-US" sz="2400">
                <a:solidFill>
                  <a:srgbClr val="FFFFFF"/>
                </a:solidFill>
                <a:latin typeface="Consolas"/>
                <a:ea typeface="+mn-lt"/>
                <a:cs typeface="+mn-lt"/>
              </a:rPr>
              <a:t>) </a:t>
            </a:r>
          </a:p>
          <a:p>
            <a:endParaRPr lang="en-US" sz="2400">
              <a:solidFill>
                <a:srgbClr val="FFFFFF"/>
              </a:solidFill>
              <a:latin typeface="Consolas"/>
              <a:ea typeface="+mn-lt"/>
              <a:cs typeface="+mn-lt"/>
            </a:endParaRPr>
          </a:p>
        </p:txBody>
      </p:sp>
      <p:sp>
        <p:nvSpPr>
          <p:cNvPr id="6" name="Arrow: Up 5">
            <a:extLst>
              <a:ext uri="{FF2B5EF4-FFF2-40B4-BE49-F238E27FC236}">
                <a16:creationId xmlns:a16="http://schemas.microsoft.com/office/drawing/2014/main" id="{C18C9A47-C368-9BFB-8F79-702032282DF6}"/>
              </a:ext>
            </a:extLst>
          </p:cNvPr>
          <p:cNvSpPr/>
          <p:nvPr/>
        </p:nvSpPr>
        <p:spPr>
          <a:xfrm rot="5400000">
            <a:off x="718987" y="3373229"/>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216685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Why is Buffer Overflow (BOF) relevant?</a:t>
            </a:r>
          </a:p>
        </p:txBody>
      </p:sp>
      <p:pic>
        <p:nvPicPr>
          <p:cNvPr id="19" name="Picture 19" descr="Logo, icon&#10;&#10;Description automatically generated">
            <a:extLst>
              <a:ext uri="{FF2B5EF4-FFF2-40B4-BE49-F238E27FC236}">
                <a16:creationId xmlns:a16="http://schemas.microsoft.com/office/drawing/2014/main" id="{9B9E06A6-F273-B33C-611F-E7B7065979CF}"/>
              </a:ext>
            </a:extLst>
          </p:cNvPr>
          <p:cNvPicPr>
            <a:picLocks noChangeAspect="1"/>
          </p:cNvPicPr>
          <p:nvPr/>
        </p:nvPicPr>
        <p:blipFill>
          <a:blip r:embed="rId4"/>
          <a:stretch>
            <a:fillRect/>
          </a:stretch>
        </p:blipFill>
        <p:spPr>
          <a:xfrm>
            <a:off x="5393473" y="1614367"/>
            <a:ext cx="1659054" cy="488338"/>
          </a:xfrm>
          <a:prstGeom prst="rect">
            <a:avLst/>
          </a:prstGeom>
        </p:spPr>
      </p:pic>
      <p:pic>
        <p:nvPicPr>
          <p:cNvPr id="7" name="Picture 8" descr="A picture containing text, electronics, indoor, projector&#10;&#10;Description automatically generated">
            <a:extLst>
              <a:ext uri="{FF2B5EF4-FFF2-40B4-BE49-F238E27FC236}">
                <a16:creationId xmlns:a16="http://schemas.microsoft.com/office/drawing/2014/main" id="{79108861-A512-E866-C66B-6F98622D34C0}"/>
              </a:ext>
            </a:extLst>
          </p:cNvPr>
          <p:cNvPicPr>
            <a:picLocks noChangeAspect="1"/>
          </p:cNvPicPr>
          <p:nvPr/>
        </p:nvPicPr>
        <p:blipFill>
          <a:blip r:embed="rId5"/>
          <a:stretch>
            <a:fillRect/>
          </a:stretch>
        </p:blipFill>
        <p:spPr>
          <a:xfrm>
            <a:off x="946260" y="3366185"/>
            <a:ext cx="2743200" cy="1543050"/>
          </a:xfrm>
          <a:prstGeom prst="rect">
            <a:avLst/>
          </a:prstGeom>
        </p:spPr>
      </p:pic>
      <p:sp>
        <p:nvSpPr>
          <p:cNvPr id="9" name="TextBox 8">
            <a:extLst>
              <a:ext uri="{FF2B5EF4-FFF2-40B4-BE49-F238E27FC236}">
                <a16:creationId xmlns:a16="http://schemas.microsoft.com/office/drawing/2014/main" id="{74F385C5-94E8-7A80-1CB5-8334FAF41EE5}"/>
              </a:ext>
            </a:extLst>
          </p:cNvPr>
          <p:cNvSpPr txBox="1"/>
          <p:nvPr/>
        </p:nvSpPr>
        <p:spPr>
          <a:xfrm>
            <a:off x="1016619" y="2856571"/>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rgbClr val="333333"/>
                </a:solidFill>
                <a:latin typeface="Consolas"/>
              </a:rPr>
              <a:t>CVE-2021-36194</a:t>
            </a:r>
          </a:p>
        </p:txBody>
      </p:sp>
      <p:pic>
        <p:nvPicPr>
          <p:cNvPr id="17" name="Picture 17" descr="A picture containing diagram&#10;&#10;Description automatically generated">
            <a:extLst>
              <a:ext uri="{FF2B5EF4-FFF2-40B4-BE49-F238E27FC236}">
                <a16:creationId xmlns:a16="http://schemas.microsoft.com/office/drawing/2014/main" id="{259C43EC-0FA3-012C-65A6-51F4CC32F1A5}"/>
              </a:ext>
            </a:extLst>
          </p:cNvPr>
          <p:cNvPicPr>
            <a:picLocks noChangeAspect="1"/>
          </p:cNvPicPr>
          <p:nvPr/>
        </p:nvPicPr>
        <p:blipFill>
          <a:blip r:embed="rId6"/>
          <a:stretch>
            <a:fillRect/>
          </a:stretch>
        </p:blipFill>
        <p:spPr>
          <a:xfrm>
            <a:off x="6224957" y="4126284"/>
            <a:ext cx="3858322" cy="2031051"/>
          </a:xfrm>
          <a:prstGeom prst="rect">
            <a:avLst/>
          </a:prstGeom>
        </p:spPr>
      </p:pic>
      <p:sp>
        <p:nvSpPr>
          <p:cNvPr id="16" name="TextBox 15">
            <a:extLst>
              <a:ext uri="{FF2B5EF4-FFF2-40B4-BE49-F238E27FC236}">
                <a16:creationId xmlns:a16="http://schemas.microsoft.com/office/drawing/2014/main" id="{95C86D0B-F1D3-EDCD-1BD4-0031D534B561}"/>
              </a:ext>
            </a:extLst>
          </p:cNvPr>
          <p:cNvSpPr txBox="1"/>
          <p:nvPr/>
        </p:nvSpPr>
        <p:spPr>
          <a:xfrm>
            <a:off x="6723383" y="5527583"/>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b="1">
                <a:solidFill>
                  <a:srgbClr val="222222"/>
                </a:solidFill>
                <a:latin typeface="Consolas"/>
              </a:rPr>
              <a:t>CVE-2022-3602</a:t>
            </a:r>
            <a:endParaRPr lang="en-US" sz="2600">
              <a:latin typeface="Consolas"/>
            </a:endParaRPr>
          </a:p>
        </p:txBody>
      </p:sp>
      <p:pic>
        <p:nvPicPr>
          <p:cNvPr id="14" name="Picture 15" descr="A picture containing icon&#10;&#10;Description automatically generated">
            <a:extLst>
              <a:ext uri="{FF2B5EF4-FFF2-40B4-BE49-F238E27FC236}">
                <a16:creationId xmlns:a16="http://schemas.microsoft.com/office/drawing/2014/main" id="{060842D9-52D6-983F-C066-22E561C900E7}"/>
              </a:ext>
            </a:extLst>
          </p:cNvPr>
          <p:cNvPicPr>
            <a:picLocks noChangeAspect="1"/>
          </p:cNvPicPr>
          <p:nvPr/>
        </p:nvPicPr>
        <p:blipFill>
          <a:blip r:embed="rId7"/>
          <a:stretch>
            <a:fillRect/>
          </a:stretch>
        </p:blipFill>
        <p:spPr>
          <a:xfrm>
            <a:off x="8845283" y="1910196"/>
            <a:ext cx="2743200" cy="2743200"/>
          </a:xfrm>
          <a:prstGeom prst="rect">
            <a:avLst/>
          </a:prstGeom>
        </p:spPr>
      </p:pic>
      <p:pic>
        <p:nvPicPr>
          <p:cNvPr id="6" name="Picture 6" descr="A picture containing electronics, printer, white&#10;&#10;Description automatically generated">
            <a:extLst>
              <a:ext uri="{FF2B5EF4-FFF2-40B4-BE49-F238E27FC236}">
                <a16:creationId xmlns:a16="http://schemas.microsoft.com/office/drawing/2014/main" id="{4CD8FE7F-1B73-73C9-DC5C-34F05B116D47}"/>
              </a:ext>
            </a:extLst>
          </p:cNvPr>
          <p:cNvPicPr>
            <a:picLocks noChangeAspect="1"/>
          </p:cNvPicPr>
          <p:nvPr/>
        </p:nvPicPr>
        <p:blipFill>
          <a:blip r:embed="rId8"/>
          <a:stretch>
            <a:fillRect/>
          </a:stretch>
        </p:blipFill>
        <p:spPr>
          <a:xfrm>
            <a:off x="4396832" y="2317172"/>
            <a:ext cx="2743200" cy="2743200"/>
          </a:xfrm>
          <a:prstGeom prst="rect">
            <a:avLst/>
          </a:prstGeom>
        </p:spPr>
      </p:pic>
      <p:sp>
        <p:nvSpPr>
          <p:cNvPr id="5" name="TextBox 4">
            <a:extLst>
              <a:ext uri="{FF2B5EF4-FFF2-40B4-BE49-F238E27FC236}">
                <a16:creationId xmlns:a16="http://schemas.microsoft.com/office/drawing/2014/main" id="{4FA337B1-FED0-F132-C628-8F322D20C610}"/>
              </a:ext>
            </a:extLst>
          </p:cNvPr>
          <p:cNvSpPr txBox="1"/>
          <p:nvPr/>
        </p:nvSpPr>
        <p:spPr>
          <a:xfrm>
            <a:off x="4025169" y="5034447"/>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b="1">
                <a:solidFill>
                  <a:srgbClr val="444444"/>
                </a:solidFill>
                <a:latin typeface="Consolas"/>
              </a:rPr>
              <a:t>CVE-2022-28721</a:t>
            </a:r>
            <a:endParaRPr lang="en-US" sz="2600"/>
          </a:p>
        </p:txBody>
      </p:sp>
      <p:sp>
        <p:nvSpPr>
          <p:cNvPr id="13" name="TextBox 12">
            <a:extLst>
              <a:ext uri="{FF2B5EF4-FFF2-40B4-BE49-F238E27FC236}">
                <a16:creationId xmlns:a16="http://schemas.microsoft.com/office/drawing/2014/main" id="{23D827CB-B47F-5FAC-3110-DDE575504D9B}"/>
              </a:ext>
            </a:extLst>
          </p:cNvPr>
          <p:cNvSpPr txBox="1"/>
          <p:nvPr/>
        </p:nvSpPr>
        <p:spPr>
          <a:xfrm>
            <a:off x="9060281" y="4655761"/>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b="1">
                <a:solidFill>
                  <a:srgbClr val="000000"/>
                </a:solidFill>
                <a:latin typeface="Consolas"/>
                <a:cs typeface="Arial"/>
              </a:rPr>
              <a:t>CVE-2022-2471</a:t>
            </a:r>
            <a:endParaRPr lang="en-US" sz="2600" b="1">
              <a:solidFill>
                <a:srgbClr val="000000"/>
              </a:solidFill>
              <a:latin typeface="Consolas"/>
            </a:endParaRPr>
          </a:p>
        </p:txBody>
      </p:sp>
    </p:spTree>
    <p:extLst>
      <p:ext uri="{BB962C8B-B14F-4D97-AF65-F5344CB8AC3E}">
        <p14:creationId xmlns:p14="http://schemas.microsoft.com/office/powerpoint/2010/main" val="3604879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Second Stage Exploit (cont.)</a:t>
            </a:r>
          </a:p>
        </p:txBody>
      </p:sp>
      <p:graphicFrame>
        <p:nvGraphicFramePr>
          <p:cNvPr id="13" name="Table 4">
            <a:extLst>
              <a:ext uri="{FF2B5EF4-FFF2-40B4-BE49-F238E27FC236}">
                <a16:creationId xmlns:a16="http://schemas.microsoft.com/office/drawing/2014/main" id="{C4369DA1-D0D2-ABD7-CC0B-228490B3FDA9}"/>
              </a:ext>
            </a:extLst>
          </p:cNvPr>
          <p:cNvGraphicFramePr>
            <a:graphicFrameLocks/>
          </p:cNvGraphicFramePr>
          <p:nvPr>
            <p:extLst>
              <p:ext uri="{D42A27DB-BD31-4B8C-83A1-F6EECF244321}">
                <p14:modId xmlns:p14="http://schemas.microsoft.com/office/powerpoint/2010/main" val="2591989137"/>
              </p:ext>
            </p:extLst>
          </p:nvPr>
        </p:nvGraphicFramePr>
        <p:xfrm>
          <a:off x="8752253" y="1912183"/>
          <a:ext cx="2630109" cy="36576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&amp;</a:t>
                      </a:r>
                      <a:r>
                        <a:rPr lang="en-US" sz="2200" b="0" i="0" u="none" strike="noStrike" noProof="0" err="1">
                          <a:solidFill>
                            <a:schemeClr val="bg1"/>
                          </a:solidFill>
                          <a:latin typeface="Consolas"/>
                        </a:rPr>
                        <a:t>system_addr</a:t>
                      </a:r>
                      <a:endParaRPr lang="en-US" sz="2200" b="0" i="0" u="none" strike="noStrike" noProof="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graphicFrame>
        <p:nvGraphicFramePr>
          <p:cNvPr id="15" name="Table 14">
            <a:extLst>
              <a:ext uri="{FF2B5EF4-FFF2-40B4-BE49-F238E27FC236}">
                <a16:creationId xmlns:a16="http://schemas.microsoft.com/office/drawing/2014/main" id="{C8B8B177-765D-B8D9-4F06-791B03BAE8C3}"/>
              </a:ext>
            </a:extLst>
          </p:cNvPr>
          <p:cNvGraphicFramePr>
            <a:graphicFrameLocks noGrp="1"/>
          </p:cNvGraphicFramePr>
          <p:nvPr>
            <p:extLst>
              <p:ext uri="{D42A27DB-BD31-4B8C-83A1-F6EECF244321}">
                <p14:modId xmlns:p14="http://schemas.microsoft.com/office/powerpoint/2010/main" val="1603060426"/>
              </p:ext>
            </p:extLst>
          </p:nvPr>
        </p:nvGraphicFramePr>
        <p:xfrm>
          <a:off x="5472638" y="4560175"/>
          <a:ext cx="3202549" cy="1706880"/>
        </p:xfrm>
        <a:graphic>
          <a:graphicData uri="http://schemas.openxmlformats.org/drawingml/2006/table">
            <a:tbl>
              <a:tblPr firstRow="1" bandRow="1">
                <a:tableStyleId>{5940675A-B579-460E-94D1-54222C63F5DA}</a:tableStyleId>
              </a:tblPr>
              <a:tblGrid>
                <a:gridCol w="1021186">
                  <a:extLst>
                    <a:ext uri="{9D8B030D-6E8A-4147-A177-3AD203B41FA5}">
                      <a16:colId xmlns:a16="http://schemas.microsoft.com/office/drawing/2014/main" val="3557023095"/>
                    </a:ext>
                  </a:extLst>
                </a:gridCol>
                <a:gridCol w="2181363">
                  <a:extLst>
                    <a:ext uri="{9D8B030D-6E8A-4147-A177-3AD203B41FA5}">
                      <a16:colId xmlns:a16="http://schemas.microsoft.com/office/drawing/2014/main" val="2901922489"/>
                    </a:ext>
                  </a:extLst>
                </a:gridCol>
              </a:tblGrid>
              <a:tr h="376062">
                <a:tc>
                  <a:txBody>
                    <a:bodyPr/>
                    <a:lstStyle/>
                    <a:p>
                      <a:pPr fontAlgn="base"/>
                      <a:r>
                        <a:rPr lang="en-US" sz="2200">
                          <a:effectLst/>
                          <a:latin typeface="Consolas"/>
                        </a:rPr>
                        <a:t>%</a:t>
                      </a:r>
                      <a:r>
                        <a:rPr lang="en-US" sz="2200" err="1">
                          <a:effectLst/>
                          <a:latin typeface="Consolas"/>
                        </a:rPr>
                        <a:t>rax</a:t>
                      </a:r>
                    </a:p>
                  </a:txBody>
                  <a:tcPr/>
                </a:tc>
                <a:tc>
                  <a:txBody>
                    <a:bodyPr/>
                    <a:lstStyle/>
                    <a:p>
                      <a:pPr lvl="0">
                        <a:buNone/>
                      </a:pPr>
                      <a:r>
                        <a:rPr lang="en-US" sz="2200" b="0" i="0" u="none" strike="noStrike" baseline="0" noProof="0">
                          <a:effectLst/>
                          <a:latin typeface="Consolas"/>
                        </a:rPr>
                        <a:t>0x0</a:t>
                      </a:r>
                      <a:endParaRPr lang="en-US" sz="22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200">
                          <a:effectLst/>
                          <a:latin typeface="Consolas"/>
                        </a:rPr>
                        <a:t>%</a:t>
                      </a:r>
                      <a:r>
                        <a:rPr lang="en-US" sz="2200" err="1">
                          <a:effectLst/>
                          <a:latin typeface="Consolas"/>
                        </a:rPr>
                        <a:t>rdi</a:t>
                      </a:r>
                    </a:p>
                  </a:txBody>
                  <a:tcPr/>
                </a:tc>
                <a:tc>
                  <a:txBody>
                    <a:bodyPr/>
                    <a:lstStyle/>
                    <a:p>
                      <a:pPr marL="0" lvl="0" indent="0" algn="l">
                        <a:lnSpc>
                          <a:spcPct val="100000"/>
                        </a:lnSpc>
                        <a:buNone/>
                      </a:pPr>
                      <a:r>
                        <a:rPr lang="en-US" sz="2200" b="0" i="0" u="none" strike="noStrike" baseline="0" noProof="0">
                          <a:solidFill>
                            <a:srgbClr val="000000"/>
                          </a:solidFill>
                          <a:effectLst/>
                          <a:latin typeface="Consolas"/>
                        </a:rPr>
                        <a:t>&amp;</a:t>
                      </a:r>
                      <a:r>
                        <a:rPr lang="en-US" sz="2200" b="0" i="0" u="none" strike="noStrike" baseline="0" noProof="0" err="1">
                          <a:solidFill>
                            <a:srgbClr val="000000"/>
                          </a:solidFill>
                          <a:effectLst/>
                          <a:latin typeface="Consolas"/>
                        </a:rPr>
                        <a:t>sh_addr</a:t>
                      </a:r>
                    </a:p>
                  </a:txBody>
                  <a:tcPr/>
                </a:tc>
                <a:extLst>
                  <a:ext uri="{0D108BD9-81ED-4DB2-BD59-A6C34878D82A}">
                    <a16:rowId xmlns:a16="http://schemas.microsoft.com/office/drawing/2014/main" val="658898814"/>
                  </a:ext>
                </a:extLst>
              </a:tr>
              <a:tr h="376062">
                <a:tc>
                  <a:txBody>
                    <a:bodyPr/>
                    <a:lstStyle/>
                    <a:p>
                      <a:pPr fontAlgn="base"/>
                      <a:r>
                        <a:rPr lang="en-US" sz="2200">
                          <a:effectLst/>
                          <a:latin typeface="Consolas"/>
                        </a:rPr>
                        <a:t>%</a:t>
                      </a:r>
                      <a:r>
                        <a:rPr lang="en-US" sz="2200" err="1">
                          <a:effectLst/>
                          <a:latin typeface="Consolas"/>
                        </a:rPr>
                        <a:t>rbp</a:t>
                      </a:r>
                    </a:p>
                  </a:txBody>
                  <a:tcPr/>
                </a:tc>
                <a:tc>
                  <a:txBody>
                    <a:bodyPr/>
                    <a:lstStyle/>
                    <a:p>
                      <a:pPr lvl="0">
                        <a:buNone/>
                      </a:pPr>
                      <a:r>
                        <a:rPr lang="en-US" sz="2200" b="0" i="0" u="none" strike="noStrike" noProof="0">
                          <a:effectLst/>
                          <a:latin typeface="Consolas"/>
                        </a:rPr>
                        <a:t>JUNKJUNK</a:t>
                      </a:r>
                      <a:endParaRPr lang="en-US" sz="22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200">
                          <a:effectLst/>
                          <a:latin typeface="Consolas"/>
                        </a:rPr>
                        <a:t>%rip​</a:t>
                      </a:r>
                    </a:p>
                  </a:txBody>
                  <a:tcPr/>
                </a:tc>
                <a:tc>
                  <a:txBody>
                    <a:bodyPr/>
                    <a:lstStyle/>
                    <a:p>
                      <a:pPr marL="0" lvl="0" indent="0" algn="l">
                        <a:lnSpc>
                          <a:spcPct val="100000"/>
                        </a:lnSpc>
                        <a:buNone/>
                      </a:pPr>
                      <a:r>
                        <a:rPr lang="en-US" sz="2200" b="0" i="0" u="none" strike="noStrike" baseline="0" noProof="0">
                          <a:solidFill>
                            <a:srgbClr val="000000"/>
                          </a:solidFill>
                          <a:effectLst/>
                          <a:latin typeface="Consolas"/>
                        </a:rPr>
                        <a:t>&amp;</a:t>
                      </a:r>
                      <a:r>
                        <a:rPr lang="en-US" sz="2200" b="0" i="0" u="none" strike="noStrike" baseline="0" noProof="0" err="1">
                          <a:solidFill>
                            <a:srgbClr val="000000"/>
                          </a:solidFill>
                          <a:effectLst/>
                          <a:latin typeface="Consolas"/>
                        </a:rPr>
                        <a:t>system_addr</a:t>
                      </a:r>
                    </a:p>
                  </a:txBody>
                  <a:tcPr/>
                </a:tc>
                <a:extLst>
                  <a:ext uri="{0D108BD9-81ED-4DB2-BD59-A6C34878D82A}">
                    <a16:rowId xmlns:a16="http://schemas.microsoft.com/office/drawing/2014/main" val="4228833141"/>
                  </a:ext>
                </a:extLst>
              </a:tr>
            </a:tbl>
          </a:graphicData>
        </a:graphic>
      </p:graphicFrame>
      <p:sp>
        <p:nvSpPr>
          <p:cNvPr id="17" name="Arrow: Up 16">
            <a:extLst>
              <a:ext uri="{FF2B5EF4-FFF2-40B4-BE49-F238E27FC236}">
                <a16:creationId xmlns:a16="http://schemas.microsoft.com/office/drawing/2014/main" id="{DB38715B-950A-2C67-29BD-84BE907307CD}"/>
              </a:ext>
            </a:extLst>
          </p:cNvPr>
          <p:cNvSpPr/>
          <p:nvPr/>
        </p:nvSpPr>
        <p:spPr>
          <a:xfrm rot="5400000">
            <a:off x="8427479" y="2770261"/>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4" name="Rectangle: Rounded Corners 3">
            <a:extLst>
              <a:ext uri="{FF2B5EF4-FFF2-40B4-BE49-F238E27FC236}">
                <a16:creationId xmlns:a16="http://schemas.microsoft.com/office/drawing/2014/main" id="{F7B5801C-1D0D-6E2A-9DEB-E68F770969B7}"/>
              </a:ext>
            </a:extLst>
          </p:cNvPr>
          <p:cNvSpPr/>
          <p:nvPr/>
        </p:nvSpPr>
        <p:spPr>
          <a:xfrm>
            <a:off x="1086804" y="1625610"/>
            <a:ext cx="6648591" cy="2962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92D050"/>
                </a:solidFill>
                <a:latin typeface="Consolas"/>
                <a:ea typeface="+mn-lt"/>
                <a:cs typeface="+mn-lt"/>
              </a:rPr>
              <a:t># 2nd stage payload</a:t>
            </a:r>
          </a:p>
          <a:p>
            <a:r>
              <a:rPr lang="en-US" sz="2400">
                <a:solidFill>
                  <a:srgbClr val="00B0F0"/>
                </a:solidFill>
                <a:latin typeface="Consolas"/>
                <a:ea typeface="+mn-lt"/>
                <a:cs typeface="+mn-lt"/>
              </a:rPr>
              <a:t>payload2</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sh_addr</a:t>
            </a:r>
            <a:r>
              <a:rPr lang="en-US" sz="2400">
                <a:solidFill>
                  <a:srgbClr val="FFFFFF"/>
                </a:solidFill>
                <a:latin typeface="Consolas"/>
                <a:ea typeface="+mn-lt"/>
                <a:cs typeface="+mn-lt"/>
              </a:rPr>
              <a:t>) </a:t>
            </a:r>
            <a:endParaRPr lang="en-US" sz="2400">
              <a:solidFill>
                <a:srgbClr val="92D050"/>
              </a:solidFill>
              <a:latin typeface="Consolas"/>
              <a:ea typeface="+mn-lt"/>
              <a:cs typeface="+mn-lt"/>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system_addr</a:t>
            </a:r>
            <a:r>
              <a:rPr lang="en-US" sz="2400">
                <a:solidFill>
                  <a:srgbClr val="FFFFFF"/>
                </a:solidFill>
                <a:latin typeface="Consolas"/>
                <a:ea typeface="+mn-lt"/>
                <a:cs typeface="+mn-lt"/>
              </a:rPr>
              <a:t>) </a:t>
            </a:r>
          </a:p>
          <a:p>
            <a:endParaRPr lang="en-US" sz="2400">
              <a:solidFill>
                <a:srgbClr val="FFFFFF"/>
              </a:solidFill>
              <a:latin typeface="Consolas"/>
              <a:ea typeface="+mn-lt"/>
              <a:cs typeface="+mn-lt"/>
            </a:endParaRPr>
          </a:p>
        </p:txBody>
      </p:sp>
      <p:sp>
        <p:nvSpPr>
          <p:cNvPr id="6" name="Arrow: Up 5">
            <a:extLst>
              <a:ext uri="{FF2B5EF4-FFF2-40B4-BE49-F238E27FC236}">
                <a16:creationId xmlns:a16="http://schemas.microsoft.com/office/drawing/2014/main" id="{EA6C28C1-5300-230D-BB36-361587620C72}"/>
              </a:ext>
            </a:extLst>
          </p:cNvPr>
          <p:cNvSpPr/>
          <p:nvPr/>
        </p:nvSpPr>
        <p:spPr>
          <a:xfrm rot="5400000">
            <a:off x="736305" y="3728252"/>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Tree>
    <p:extLst>
      <p:ext uri="{BB962C8B-B14F-4D97-AF65-F5344CB8AC3E}">
        <p14:creationId xmlns:p14="http://schemas.microsoft.com/office/powerpoint/2010/main" val="3240367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Second Stage Exploit (cont.)</a:t>
            </a:r>
          </a:p>
        </p:txBody>
      </p:sp>
      <p:graphicFrame>
        <p:nvGraphicFramePr>
          <p:cNvPr id="13" name="Table 4">
            <a:extLst>
              <a:ext uri="{FF2B5EF4-FFF2-40B4-BE49-F238E27FC236}">
                <a16:creationId xmlns:a16="http://schemas.microsoft.com/office/drawing/2014/main" id="{C4369DA1-D0D2-ABD7-CC0B-228490B3FDA9}"/>
              </a:ext>
            </a:extLst>
          </p:cNvPr>
          <p:cNvGraphicFramePr>
            <a:graphicFrameLocks/>
          </p:cNvGraphicFramePr>
          <p:nvPr>
            <p:extLst>
              <p:ext uri="{D42A27DB-BD31-4B8C-83A1-F6EECF244321}">
                <p14:modId xmlns:p14="http://schemas.microsoft.com/office/powerpoint/2010/main" val="2164734447"/>
              </p:ext>
            </p:extLst>
          </p:nvPr>
        </p:nvGraphicFramePr>
        <p:xfrm>
          <a:off x="8752253" y="1912183"/>
          <a:ext cx="2630109" cy="3657600"/>
        </p:xfrm>
        <a:graphic>
          <a:graphicData uri="http://schemas.openxmlformats.org/drawingml/2006/table">
            <a:tbl>
              <a:tblPr firstRow="1" bandRow="1">
                <a:tableStyleId>{5940675A-B579-460E-94D1-54222C63F5DA}</a:tableStyleId>
              </a:tblPr>
              <a:tblGrid>
                <a:gridCol w="2630109">
                  <a:extLst>
                    <a:ext uri="{9D8B030D-6E8A-4147-A177-3AD203B41FA5}">
                      <a16:colId xmlns:a16="http://schemas.microsoft.com/office/drawing/2014/main" val="617559161"/>
                    </a:ext>
                  </a:extLst>
                </a:gridCol>
              </a:tblGrid>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3017167"/>
                  </a:ext>
                </a:extLst>
              </a:tr>
              <a:tr h="396240">
                <a:tc>
                  <a:txBody>
                    <a:bodyPr/>
                    <a:lstStyle/>
                    <a:p>
                      <a:pPr lvl="0" algn="ctr">
                        <a:buNone/>
                      </a:pPr>
                      <a:r>
                        <a:rPr lang="en-US" sz="2200" b="0" i="0" u="none" strike="noStrike" noProof="0">
                          <a:solidFill>
                            <a:schemeClr val="bg1"/>
                          </a:solidFill>
                          <a:latin typeface="Consolas"/>
                        </a:rPr>
                        <a:t>&amp;</a:t>
                      </a:r>
                      <a:r>
                        <a:rPr lang="en-US" sz="2200" b="0" i="0" u="none" strike="noStrike" noProof="0" err="1">
                          <a:solidFill>
                            <a:schemeClr val="bg1"/>
                          </a:solidFill>
                          <a:latin typeface="Consolas"/>
                        </a:rPr>
                        <a:t>system_addr</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4266766761"/>
                  </a:ext>
                </a:extLst>
              </a:tr>
              <a:tr h="396240">
                <a:tc>
                  <a:txBody>
                    <a:bodyPr/>
                    <a:lstStyle/>
                    <a:p>
                      <a:pPr lvl="0" algn="ctr">
                        <a:buNone/>
                      </a:pPr>
                      <a:r>
                        <a:rPr lang="en-US" sz="2200" b="0" i="0" u="none" strike="noStrike" noProof="0">
                          <a:solidFill>
                            <a:schemeClr val="bg1"/>
                          </a:solidFill>
                          <a:latin typeface="Consolas"/>
                        </a:rPr>
                        <a:t>0x401273</a:t>
                      </a:r>
                      <a:endParaRPr lang="en-US" sz="2200">
                        <a:solidFill>
                          <a:schemeClr val="bg1"/>
                        </a:solidFill>
                        <a:latin typeface="Consolas"/>
                      </a:endParaRP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C00000"/>
                    </a:solidFill>
                  </a:tcPr>
                </a:tc>
                <a:extLst>
                  <a:ext uri="{0D108BD9-81ED-4DB2-BD59-A6C34878D82A}">
                    <a16:rowId xmlns:a16="http://schemas.microsoft.com/office/drawing/2014/main" val="1576924173"/>
                  </a:ext>
                </a:extLst>
              </a:tr>
              <a:tr h="396240">
                <a:tc>
                  <a:txBody>
                    <a:bodyPr/>
                    <a:lstStyle/>
                    <a:p>
                      <a:pPr marL="0" lvl="0" indent="0" algn="ctr">
                        <a:lnSpc>
                          <a:spcPct val="100000"/>
                        </a:lnSpc>
                        <a:buNone/>
                      </a:pPr>
                      <a:r>
                        <a:rPr lang="en-US" sz="2200" b="0" i="0" u="none" strike="noStrike" baseline="0" noProof="0">
                          <a:solidFill>
                            <a:schemeClr val="bg1"/>
                          </a:solidFill>
                          <a:latin typeface="Consolas"/>
                        </a:rPr>
                        <a:t>JUNKJUNK</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366471813"/>
                  </a:ext>
                </a:extLst>
              </a:tr>
              <a:tr h="396240">
                <a:tc>
                  <a:txBody>
                    <a:bodyPr/>
                    <a:lstStyle/>
                    <a:p>
                      <a:pPr lvl="0" algn="ctr">
                        <a:lnSpc>
                          <a:spcPct val="100000"/>
                        </a:lnSpc>
                        <a:spcBef>
                          <a:spcPts val="0"/>
                        </a:spcBef>
                        <a:spcAft>
                          <a:spcPts val="0"/>
                        </a:spcAft>
                        <a:buNone/>
                      </a:pPr>
                      <a:r>
                        <a:rPr lang="en-US" sz="2200" b="0" i="0" u="none" strike="noStrike" baseline="0" noProof="0">
                          <a:solidFill>
                            <a:schemeClr val="bg1"/>
                          </a:solidFill>
                          <a:latin typeface="Consolas"/>
                        </a:rPr>
                        <a:t>0x90909090...</a:t>
                      </a:r>
                    </a:p>
                  </a:txBody>
                  <a:tcPr marL="137160" marR="137160" marT="137160" marB="13716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52815516"/>
                  </a:ext>
                </a:extLst>
              </a:tr>
              <a:tr h="396240">
                <a:tc>
                  <a:txBody>
                    <a:bodyPr/>
                    <a:lstStyle/>
                    <a:p>
                      <a:pPr lvl="0" algn="ctr">
                        <a:buNone/>
                      </a:pPr>
                      <a:r>
                        <a:rPr lang="en-US" sz="2200">
                          <a:latin typeface="Consolas"/>
                        </a:rPr>
                        <a:t>...</a:t>
                      </a:r>
                    </a:p>
                  </a:txBody>
                  <a:tcPr marL="137160" marR="137160" marT="137160" marB="13716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67053712"/>
                  </a:ext>
                </a:extLst>
              </a:tr>
            </a:tbl>
          </a:graphicData>
        </a:graphic>
      </p:graphicFrame>
      <p:sp>
        <p:nvSpPr>
          <p:cNvPr id="17" name="Arrow: Up 16">
            <a:extLst>
              <a:ext uri="{FF2B5EF4-FFF2-40B4-BE49-F238E27FC236}">
                <a16:creationId xmlns:a16="http://schemas.microsoft.com/office/drawing/2014/main" id="{DB38715B-950A-2C67-29BD-84BE907307CD}"/>
              </a:ext>
            </a:extLst>
          </p:cNvPr>
          <p:cNvSpPr/>
          <p:nvPr/>
        </p:nvSpPr>
        <p:spPr>
          <a:xfrm rot="5400000">
            <a:off x="8418820" y="2709647"/>
            <a:ext cx="158496" cy="27432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0080"/>
              </a:highlight>
            </a:endParaRPr>
          </a:p>
        </p:txBody>
      </p:sp>
      <p:sp>
        <p:nvSpPr>
          <p:cNvPr id="5" name="Rectangle: Rounded Corners 4">
            <a:extLst>
              <a:ext uri="{FF2B5EF4-FFF2-40B4-BE49-F238E27FC236}">
                <a16:creationId xmlns:a16="http://schemas.microsoft.com/office/drawing/2014/main" id="{36760179-167C-9C09-F7B5-5C14D4E4C849}"/>
              </a:ext>
            </a:extLst>
          </p:cNvPr>
          <p:cNvSpPr/>
          <p:nvPr/>
        </p:nvSpPr>
        <p:spPr>
          <a:xfrm>
            <a:off x="1086804" y="1625610"/>
            <a:ext cx="6648591" cy="296246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a:solidFill>
                  <a:srgbClr val="92D050"/>
                </a:solidFill>
                <a:latin typeface="Consolas"/>
                <a:ea typeface="+mn-lt"/>
                <a:cs typeface="+mn-lt"/>
              </a:rPr>
              <a:t># 2nd stage payload</a:t>
            </a:r>
          </a:p>
          <a:p>
            <a:r>
              <a:rPr lang="en-US" sz="2400">
                <a:solidFill>
                  <a:srgbClr val="00B0F0"/>
                </a:solidFill>
                <a:latin typeface="Consolas"/>
                <a:ea typeface="+mn-lt"/>
                <a:cs typeface="+mn-lt"/>
              </a:rPr>
              <a:t>payload2</a:t>
            </a:r>
            <a:r>
              <a:rPr lang="en-US" sz="2400">
                <a:solidFill>
                  <a:srgbClr val="FFFFFF"/>
                </a:solidFill>
                <a:latin typeface="Consolas"/>
                <a:ea typeface="+mn-lt"/>
                <a:cs typeface="+mn-lt"/>
              </a:rPr>
              <a:t> = b</a:t>
            </a:r>
            <a:r>
              <a:rPr lang="en-US" sz="2400">
                <a:solidFill>
                  <a:schemeClr val="bg1"/>
                </a:solidFill>
                <a:latin typeface="Consolas"/>
                <a:ea typeface="+mn-lt"/>
                <a:cs typeface="+mn-lt"/>
              </a:rPr>
              <a:t>"</a:t>
            </a:r>
            <a:r>
              <a:rPr lang="en-US" sz="2400">
                <a:solidFill>
                  <a:srgbClr val="FFC000"/>
                </a:solidFill>
                <a:latin typeface="Consolas"/>
                <a:ea typeface="+mn-lt"/>
                <a:cs typeface="+mn-lt"/>
              </a:rPr>
              <a:t>\x90</a:t>
            </a:r>
            <a:r>
              <a:rPr lang="en-US" sz="2400">
                <a:solidFill>
                  <a:schemeClr val="bg1"/>
                </a:solidFill>
                <a:latin typeface="Consolas"/>
                <a:ea typeface="+mn-lt"/>
                <a:cs typeface="+mn-lt"/>
              </a:rPr>
              <a:t>"</a:t>
            </a:r>
            <a:r>
              <a:rPr lang="en-US" sz="2400">
                <a:solidFill>
                  <a:srgbClr val="FFC000"/>
                </a:solidFill>
                <a:latin typeface="Consolas"/>
                <a:ea typeface="+mn-lt"/>
                <a:cs typeface="+mn-lt"/>
              </a:rPr>
              <a:t>*208</a:t>
            </a:r>
            <a:endParaRPr lang="en-US">
              <a:solidFill>
                <a:srgbClr val="FFC000"/>
              </a:solidFill>
              <a:latin typeface="Consolas"/>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a:t>
            </a:r>
            <a:r>
              <a:rPr lang="en-US" sz="2400" err="1">
                <a:solidFill>
                  <a:srgbClr val="FFFFFF"/>
                </a:solidFill>
                <a:latin typeface="Consolas"/>
                <a:ea typeface="+mn-lt"/>
                <a:cs typeface="+mn-lt"/>
              </a:rPr>
              <a:t>b"</a:t>
            </a:r>
            <a:r>
              <a:rPr lang="en-US" sz="2400" err="1">
                <a:solidFill>
                  <a:srgbClr val="FFC000"/>
                </a:solidFill>
                <a:latin typeface="Consolas"/>
                <a:ea typeface="+mn-lt"/>
                <a:cs typeface="+mn-lt"/>
              </a:rPr>
              <a:t>JUNKJUNK</a:t>
            </a:r>
            <a:r>
              <a:rPr lang="en-US" sz="2400">
                <a:solidFill>
                  <a:srgbClr val="FFFFFF"/>
                </a:solidFill>
                <a:latin typeface="Consolas"/>
                <a:ea typeface="+mn-lt"/>
                <a:cs typeface="+mn-lt"/>
              </a:rPr>
              <a:t>"</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pop_rdi</a:t>
            </a:r>
            <a:r>
              <a:rPr lang="en-US" sz="2400">
                <a:solidFill>
                  <a:srgbClr val="FFFFFF"/>
                </a:solidFill>
                <a:latin typeface="Consolas"/>
                <a:ea typeface="+mn-lt"/>
                <a:cs typeface="+mn-lt"/>
              </a:rPr>
              <a:t>)  </a:t>
            </a:r>
            <a:r>
              <a:rPr lang="en-US" sz="2400">
                <a:solidFill>
                  <a:srgbClr val="92D050"/>
                </a:solidFill>
                <a:latin typeface="Consolas"/>
                <a:ea typeface="+mn-lt"/>
                <a:cs typeface="+mn-lt"/>
              </a:rPr>
              <a:t># 0x401273</a:t>
            </a: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sh_addr</a:t>
            </a:r>
            <a:r>
              <a:rPr lang="en-US" sz="2400">
                <a:solidFill>
                  <a:srgbClr val="FFFFFF"/>
                </a:solidFill>
                <a:latin typeface="Consolas"/>
                <a:ea typeface="+mn-lt"/>
                <a:cs typeface="+mn-lt"/>
              </a:rPr>
              <a:t>) </a:t>
            </a:r>
            <a:endParaRPr lang="en-US" sz="2400">
              <a:solidFill>
                <a:srgbClr val="92D050"/>
              </a:solidFill>
              <a:latin typeface="Consolas"/>
              <a:ea typeface="+mn-lt"/>
              <a:cs typeface="+mn-lt"/>
            </a:endParaRPr>
          </a:p>
          <a:p>
            <a:r>
              <a:rPr lang="en-US" sz="2400">
                <a:solidFill>
                  <a:srgbClr val="00B0F0"/>
                </a:solidFill>
                <a:latin typeface="Consolas"/>
                <a:ea typeface="+mn-lt"/>
                <a:cs typeface="+mn-lt"/>
              </a:rPr>
              <a:t>payload2 </a:t>
            </a:r>
            <a:r>
              <a:rPr lang="en-US" sz="2400">
                <a:solidFill>
                  <a:srgbClr val="FFFFFF"/>
                </a:solidFill>
                <a:latin typeface="Consolas"/>
                <a:ea typeface="+mn-lt"/>
                <a:cs typeface="+mn-lt"/>
              </a:rPr>
              <a:t>+= p64(</a:t>
            </a:r>
            <a:r>
              <a:rPr lang="en-US" sz="2400" err="1">
                <a:solidFill>
                  <a:srgbClr val="FF0000"/>
                </a:solidFill>
                <a:latin typeface="Consolas"/>
                <a:ea typeface="+mn-lt"/>
                <a:cs typeface="+mn-lt"/>
              </a:rPr>
              <a:t>system_addr</a:t>
            </a:r>
            <a:r>
              <a:rPr lang="en-US" sz="2400">
                <a:solidFill>
                  <a:srgbClr val="FFFFFF"/>
                </a:solidFill>
                <a:latin typeface="Consolas"/>
                <a:ea typeface="+mn-lt"/>
                <a:cs typeface="+mn-lt"/>
              </a:rPr>
              <a:t>) </a:t>
            </a:r>
          </a:p>
          <a:p>
            <a:endParaRPr lang="en-US" sz="2400">
              <a:solidFill>
                <a:srgbClr val="FFFFFF"/>
              </a:solidFill>
              <a:latin typeface="Consolas"/>
              <a:ea typeface="+mn-lt"/>
              <a:cs typeface="+mn-lt"/>
            </a:endParaRPr>
          </a:p>
        </p:txBody>
      </p:sp>
      <p:graphicFrame>
        <p:nvGraphicFramePr>
          <p:cNvPr id="7" name="Table 6">
            <a:extLst>
              <a:ext uri="{FF2B5EF4-FFF2-40B4-BE49-F238E27FC236}">
                <a16:creationId xmlns:a16="http://schemas.microsoft.com/office/drawing/2014/main" id="{0F9D9B9E-7E29-CC3B-F64B-43D17C64E4D9}"/>
              </a:ext>
            </a:extLst>
          </p:cNvPr>
          <p:cNvGraphicFramePr>
            <a:graphicFrameLocks noGrp="1"/>
          </p:cNvGraphicFramePr>
          <p:nvPr>
            <p:extLst>
              <p:ext uri="{D42A27DB-BD31-4B8C-83A1-F6EECF244321}">
                <p14:modId xmlns:p14="http://schemas.microsoft.com/office/powerpoint/2010/main" val="2069172448"/>
              </p:ext>
            </p:extLst>
          </p:nvPr>
        </p:nvGraphicFramePr>
        <p:xfrm>
          <a:off x="5472638" y="4560175"/>
          <a:ext cx="3202549" cy="1706880"/>
        </p:xfrm>
        <a:graphic>
          <a:graphicData uri="http://schemas.openxmlformats.org/drawingml/2006/table">
            <a:tbl>
              <a:tblPr firstRow="1" bandRow="1">
                <a:tableStyleId>{5940675A-B579-460E-94D1-54222C63F5DA}</a:tableStyleId>
              </a:tblPr>
              <a:tblGrid>
                <a:gridCol w="1021186">
                  <a:extLst>
                    <a:ext uri="{9D8B030D-6E8A-4147-A177-3AD203B41FA5}">
                      <a16:colId xmlns:a16="http://schemas.microsoft.com/office/drawing/2014/main" val="3557023095"/>
                    </a:ext>
                  </a:extLst>
                </a:gridCol>
                <a:gridCol w="2181363">
                  <a:extLst>
                    <a:ext uri="{9D8B030D-6E8A-4147-A177-3AD203B41FA5}">
                      <a16:colId xmlns:a16="http://schemas.microsoft.com/office/drawing/2014/main" val="2901922489"/>
                    </a:ext>
                  </a:extLst>
                </a:gridCol>
              </a:tblGrid>
              <a:tr h="376062">
                <a:tc>
                  <a:txBody>
                    <a:bodyPr/>
                    <a:lstStyle/>
                    <a:p>
                      <a:pPr fontAlgn="base"/>
                      <a:r>
                        <a:rPr lang="en-US" sz="2200">
                          <a:effectLst/>
                          <a:latin typeface="Consolas"/>
                        </a:rPr>
                        <a:t>%</a:t>
                      </a:r>
                      <a:r>
                        <a:rPr lang="en-US" sz="2200" err="1">
                          <a:effectLst/>
                          <a:latin typeface="Consolas"/>
                        </a:rPr>
                        <a:t>rax</a:t>
                      </a:r>
                    </a:p>
                  </a:txBody>
                  <a:tcPr/>
                </a:tc>
                <a:tc>
                  <a:txBody>
                    <a:bodyPr/>
                    <a:lstStyle/>
                    <a:p>
                      <a:pPr lvl="0">
                        <a:buNone/>
                      </a:pPr>
                      <a:r>
                        <a:rPr lang="en-US" sz="2200" b="0" i="0" u="none" strike="noStrike" baseline="0" noProof="0">
                          <a:effectLst/>
                          <a:latin typeface="Consolas"/>
                        </a:rPr>
                        <a:t>0x0</a:t>
                      </a:r>
                      <a:endParaRPr lang="en-US" sz="2200">
                        <a:latin typeface="Consolas"/>
                      </a:endParaRPr>
                    </a:p>
                  </a:txBody>
                  <a:tcPr/>
                </a:tc>
                <a:extLst>
                  <a:ext uri="{0D108BD9-81ED-4DB2-BD59-A6C34878D82A}">
                    <a16:rowId xmlns:a16="http://schemas.microsoft.com/office/drawing/2014/main" val="1744851867"/>
                  </a:ext>
                </a:extLst>
              </a:tr>
              <a:tr h="376062">
                <a:tc>
                  <a:txBody>
                    <a:bodyPr/>
                    <a:lstStyle/>
                    <a:p>
                      <a:pPr lvl="0">
                        <a:buNone/>
                      </a:pPr>
                      <a:r>
                        <a:rPr lang="en-US" sz="2200">
                          <a:effectLst/>
                          <a:latin typeface="Consolas"/>
                        </a:rPr>
                        <a:t>%</a:t>
                      </a:r>
                      <a:r>
                        <a:rPr lang="en-US" sz="2200" err="1">
                          <a:effectLst/>
                          <a:latin typeface="Consolas"/>
                        </a:rPr>
                        <a:t>rdi</a:t>
                      </a:r>
                    </a:p>
                  </a:txBody>
                  <a:tcPr/>
                </a:tc>
                <a:tc>
                  <a:txBody>
                    <a:bodyPr/>
                    <a:lstStyle/>
                    <a:p>
                      <a:pPr marL="0" lvl="0" indent="0" algn="l">
                        <a:lnSpc>
                          <a:spcPct val="100000"/>
                        </a:lnSpc>
                        <a:buNone/>
                      </a:pPr>
                      <a:r>
                        <a:rPr lang="en-US" sz="2200" b="0" i="0" u="none" strike="noStrike" baseline="0" noProof="0">
                          <a:solidFill>
                            <a:srgbClr val="000000"/>
                          </a:solidFill>
                          <a:effectLst/>
                          <a:latin typeface="Consolas"/>
                        </a:rPr>
                        <a:t>&amp;</a:t>
                      </a:r>
                      <a:r>
                        <a:rPr lang="en-US" sz="2200" b="0" i="0" u="none" strike="noStrike" baseline="0" noProof="0" err="1">
                          <a:solidFill>
                            <a:srgbClr val="000000"/>
                          </a:solidFill>
                          <a:effectLst/>
                          <a:latin typeface="Consolas"/>
                        </a:rPr>
                        <a:t>sh_addr</a:t>
                      </a:r>
                    </a:p>
                  </a:txBody>
                  <a:tcPr/>
                </a:tc>
                <a:extLst>
                  <a:ext uri="{0D108BD9-81ED-4DB2-BD59-A6C34878D82A}">
                    <a16:rowId xmlns:a16="http://schemas.microsoft.com/office/drawing/2014/main" val="658898814"/>
                  </a:ext>
                </a:extLst>
              </a:tr>
              <a:tr h="376062">
                <a:tc>
                  <a:txBody>
                    <a:bodyPr/>
                    <a:lstStyle/>
                    <a:p>
                      <a:pPr fontAlgn="base"/>
                      <a:r>
                        <a:rPr lang="en-US" sz="2200">
                          <a:effectLst/>
                          <a:latin typeface="Consolas"/>
                        </a:rPr>
                        <a:t>%</a:t>
                      </a:r>
                      <a:r>
                        <a:rPr lang="en-US" sz="2200" err="1">
                          <a:effectLst/>
                          <a:latin typeface="Consolas"/>
                        </a:rPr>
                        <a:t>rbp</a:t>
                      </a:r>
                    </a:p>
                  </a:txBody>
                  <a:tcPr/>
                </a:tc>
                <a:tc>
                  <a:txBody>
                    <a:bodyPr/>
                    <a:lstStyle/>
                    <a:p>
                      <a:pPr lvl="0">
                        <a:buNone/>
                      </a:pPr>
                      <a:r>
                        <a:rPr lang="en-US" sz="2200" b="0" i="0" u="none" strike="noStrike" noProof="0">
                          <a:effectLst/>
                          <a:latin typeface="Consolas"/>
                        </a:rPr>
                        <a:t>JUNKJUNK</a:t>
                      </a:r>
                      <a:endParaRPr lang="en-US" sz="2200">
                        <a:latin typeface="Consolas"/>
                      </a:endParaRPr>
                    </a:p>
                  </a:txBody>
                  <a:tcPr/>
                </a:tc>
                <a:extLst>
                  <a:ext uri="{0D108BD9-81ED-4DB2-BD59-A6C34878D82A}">
                    <a16:rowId xmlns:a16="http://schemas.microsoft.com/office/drawing/2014/main" val="1672282966"/>
                  </a:ext>
                </a:extLst>
              </a:tr>
              <a:tr h="376062">
                <a:tc>
                  <a:txBody>
                    <a:bodyPr/>
                    <a:lstStyle/>
                    <a:p>
                      <a:pPr fontAlgn="base"/>
                      <a:r>
                        <a:rPr lang="en-US" sz="2200">
                          <a:effectLst/>
                          <a:latin typeface="Consolas"/>
                        </a:rPr>
                        <a:t>%rip​</a:t>
                      </a:r>
                    </a:p>
                  </a:txBody>
                  <a:tcPr/>
                </a:tc>
                <a:tc>
                  <a:txBody>
                    <a:bodyPr/>
                    <a:lstStyle/>
                    <a:p>
                      <a:pPr marL="0" lvl="0" indent="0" algn="l">
                        <a:lnSpc>
                          <a:spcPct val="100000"/>
                        </a:lnSpc>
                        <a:buNone/>
                      </a:pPr>
                      <a:r>
                        <a:rPr lang="en-US" sz="2200" b="0" i="0" u="none" strike="noStrike" baseline="0" noProof="0">
                          <a:solidFill>
                            <a:srgbClr val="000000"/>
                          </a:solidFill>
                          <a:effectLst/>
                          <a:latin typeface="Consolas"/>
                        </a:rPr>
                        <a:t>&amp;</a:t>
                      </a:r>
                      <a:r>
                        <a:rPr lang="en-US" sz="2200" b="0" i="0" u="none" strike="noStrike" baseline="0" noProof="0" err="1">
                          <a:solidFill>
                            <a:srgbClr val="000000"/>
                          </a:solidFill>
                          <a:effectLst/>
                          <a:latin typeface="Consolas"/>
                        </a:rPr>
                        <a:t>system_addr</a:t>
                      </a:r>
                    </a:p>
                  </a:txBody>
                  <a:tcPr/>
                </a:tc>
                <a:extLst>
                  <a:ext uri="{0D108BD9-81ED-4DB2-BD59-A6C34878D82A}">
                    <a16:rowId xmlns:a16="http://schemas.microsoft.com/office/drawing/2014/main" val="4228833141"/>
                  </a:ext>
                </a:extLst>
              </a:tr>
            </a:tbl>
          </a:graphicData>
        </a:graphic>
      </p:graphicFrame>
      <p:sp>
        <p:nvSpPr>
          <p:cNvPr id="3" name="Rectangle 2">
            <a:extLst>
              <a:ext uri="{FF2B5EF4-FFF2-40B4-BE49-F238E27FC236}">
                <a16:creationId xmlns:a16="http://schemas.microsoft.com/office/drawing/2014/main" id="{FE9FC731-10BB-0F39-5BE9-79FD3CEA4D57}"/>
              </a:ext>
            </a:extLst>
          </p:cNvPr>
          <p:cNvSpPr/>
          <p:nvPr/>
        </p:nvSpPr>
        <p:spPr>
          <a:xfrm>
            <a:off x="2543512" y="1530421"/>
            <a:ext cx="6815751" cy="381370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mr-IN" sz="4000">
                <a:latin typeface="Consolas"/>
                <a:ea typeface="Consolas" charset="0"/>
                <a:cs typeface="Consolas" charset="0"/>
              </a:rPr>
              <a:t>…</a:t>
            </a:r>
            <a:endParaRPr lang="en-US" sz="4000">
              <a:latin typeface="Consolas"/>
              <a:ea typeface="Consolas" charset="0"/>
              <a:cs typeface="Consolas" charset="0"/>
            </a:endParaRPr>
          </a:p>
          <a:p>
            <a:pPr algn="ctr"/>
            <a:r>
              <a:rPr lang="en-US" sz="4000">
                <a:latin typeface="Consolas"/>
                <a:ea typeface="Consolas" charset="0"/>
                <a:cs typeface="Consolas" charset="0"/>
              </a:rPr>
              <a:t> $ </a:t>
            </a:r>
            <a:endParaRPr lang="en-US" sz="4000">
              <a:latin typeface="Consolas" charset="0"/>
              <a:ea typeface="Consolas" charset="0"/>
              <a:cs typeface="Consolas" charset="0"/>
            </a:endParaRPr>
          </a:p>
        </p:txBody>
      </p:sp>
    </p:spTree>
    <p:extLst>
      <p:ext uri="{BB962C8B-B14F-4D97-AF65-F5344CB8AC3E}">
        <p14:creationId xmlns:p14="http://schemas.microsoft.com/office/powerpoint/2010/main" val="1543512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Demo</a:t>
            </a:r>
          </a:p>
        </p:txBody>
      </p:sp>
      <p:pic>
        <p:nvPicPr>
          <p:cNvPr id="4" name="Picture 4" descr="A picture containing icon&#10;&#10;Description automatically generated">
            <a:extLst>
              <a:ext uri="{FF2B5EF4-FFF2-40B4-BE49-F238E27FC236}">
                <a16:creationId xmlns:a16="http://schemas.microsoft.com/office/drawing/2014/main" id="{C53378DB-FF48-07C1-9C55-3046D7592CAC}"/>
              </a:ext>
            </a:extLst>
          </p:cNvPr>
          <p:cNvPicPr>
            <a:picLocks noGrp="1" noChangeAspect="1"/>
          </p:cNvPicPr>
          <p:nvPr>
            <p:ph idx="1"/>
          </p:nvPr>
        </p:nvPicPr>
        <p:blipFill>
          <a:blip r:embed="rId3"/>
          <a:stretch>
            <a:fillRect/>
          </a:stretch>
        </p:blipFill>
        <p:spPr>
          <a:xfrm>
            <a:off x="5555441" y="2481705"/>
            <a:ext cx="971550" cy="485775"/>
          </a:xfrm>
        </p:spPr>
      </p:pic>
      <p:pic>
        <p:nvPicPr>
          <p:cNvPr id="5" name="Picture 5" descr="Icon&#10;&#10;Description automatically generated">
            <a:extLst>
              <a:ext uri="{FF2B5EF4-FFF2-40B4-BE49-F238E27FC236}">
                <a16:creationId xmlns:a16="http://schemas.microsoft.com/office/drawing/2014/main" id="{0E98D408-BED2-E081-9AD8-99988506A16E}"/>
              </a:ext>
            </a:extLst>
          </p:cNvPr>
          <p:cNvPicPr>
            <a:picLocks noChangeAspect="1"/>
          </p:cNvPicPr>
          <p:nvPr/>
        </p:nvPicPr>
        <p:blipFill>
          <a:blip r:embed="rId4"/>
          <a:stretch>
            <a:fillRect/>
          </a:stretch>
        </p:blipFill>
        <p:spPr>
          <a:xfrm>
            <a:off x="1338695" y="2302102"/>
            <a:ext cx="1349088" cy="937261"/>
          </a:xfrm>
          <a:prstGeom prst="rect">
            <a:avLst/>
          </a:prstGeom>
        </p:spPr>
      </p:pic>
      <p:pic>
        <p:nvPicPr>
          <p:cNvPr id="6" name="Picture 6" descr="A picture containing icon&#10;&#10;Description automatically generated">
            <a:extLst>
              <a:ext uri="{FF2B5EF4-FFF2-40B4-BE49-F238E27FC236}">
                <a16:creationId xmlns:a16="http://schemas.microsoft.com/office/drawing/2014/main" id="{663E266E-7746-F3C0-3FEB-284D59A27AE1}"/>
              </a:ext>
            </a:extLst>
          </p:cNvPr>
          <p:cNvPicPr>
            <a:picLocks noChangeAspect="1"/>
          </p:cNvPicPr>
          <p:nvPr/>
        </p:nvPicPr>
        <p:blipFill>
          <a:blip r:embed="rId5"/>
          <a:stretch>
            <a:fillRect/>
          </a:stretch>
        </p:blipFill>
        <p:spPr>
          <a:xfrm>
            <a:off x="9634698" y="2425455"/>
            <a:ext cx="714375" cy="600075"/>
          </a:xfrm>
          <a:prstGeom prst="rect">
            <a:avLst/>
          </a:prstGeom>
        </p:spPr>
      </p:pic>
      <p:cxnSp>
        <p:nvCxnSpPr>
          <p:cNvPr id="7" name="Straight Arrow Connector 6">
            <a:extLst>
              <a:ext uri="{FF2B5EF4-FFF2-40B4-BE49-F238E27FC236}">
                <a16:creationId xmlns:a16="http://schemas.microsoft.com/office/drawing/2014/main" id="{ACF15712-7E6F-8E7F-450A-EF050801F9CF}"/>
              </a:ext>
            </a:extLst>
          </p:cNvPr>
          <p:cNvCxnSpPr/>
          <p:nvPr/>
        </p:nvCxnSpPr>
        <p:spPr>
          <a:xfrm flipV="1">
            <a:off x="2569948" y="2729946"/>
            <a:ext cx="2854034" cy="346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Picture 12" descr="Icon&#10;&#10;Description automatically generated">
            <a:extLst>
              <a:ext uri="{FF2B5EF4-FFF2-40B4-BE49-F238E27FC236}">
                <a16:creationId xmlns:a16="http://schemas.microsoft.com/office/drawing/2014/main" id="{E9900196-0EEB-9E61-28A4-C53952EB4ADE}"/>
              </a:ext>
            </a:extLst>
          </p:cNvPr>
          <p:cNvPicPr>
            <a:picLocks noChangeAspect="1"/>
          </p:cNvPicPr>
          <p:nvPr/>
        </p:nvPicPr>
        <p:blipFill>
          <a:blip r:embed="rId6"/>
          <a:stretch>
            <a:fillRect/>
          </a:stretch>
        </p:blipFill>
        <p:spPr>
          <a:xfrm>
            <a:off x="10270283" y="2883901"/>
            <a:ext cx="526474" cy="509156"/>
          </a:xfrm>
          <a:prstGeom prst="rect">
            <a:avLst/>
          </a:prstGeom>
        </p:spPr>
      </p:pic>
      <p:pic>
        <p:nvPicPr>
          <p:cNvPr id="13" name="Picture 13" descr="Logo, icon&#10;&#10;Description automatically generated">
            <a:extLst>
              <a:ext uri="{FF2B5EF4-FFF2-40B4-BE49-F238E27FC236}">
                <a16:creationId xmlns:a16="http://schemas.microsoft.com/office/drawing/2014/main" id="{BDB10937-8C9A-8DB5-5048-214B0E4C4D1F}"/>
              </a:ext>
            </a:extLst>
          </p:cNvPr>
          <p:cNvPicPr>
            <a:picLocks noChangeAspect="1"/>
          </p:cNvPicPr>
          <p:nvPr/>
        </p:nvPicPr>
        <p:blipFill>
          <a:blip r:embed="rId7"/>
          <a:stretch>
            <a:fillRect/>
          </a:stretch>
        </p:blipFill>
        <p:spPr>
          <a:xfrm>
            <a:off x="1295401" y="2883902"/>
            <a:ext cx="569770" cy="587088"/>
          </a:xfrm>
          <a:prstGeom prst="rect">
            <a:avLst/>
          </a:prstGeom>
        </p:spPr>
      </p:pic>
      <p:sp>
        <p:nvSpPr>
          <p:cNvPr id="14" name="TextBox 13">
            <a:extLst>
              <a:ext uri="{FF2B5EF4-FFF2-40B4-BE49-F238E27FC236}">
                <a16:creationId xmlns:a16="http://schemas.microsoft.com/office/drawing/2014/main" id="{0FACEAD3-FCB7-A5C0-D0BE-1FC6D76C8BC9}"/>
              </a:ext>
            </a:extLst>
          </p:cNvPr>
          <p:cNvSpPr txBox="1"/>
          <p:nvPr/>
        </p:nvSpPr>
        <p:spPr>
          <a:xfrm>
            <a:off x="1034938" y="3576380"/>
            <a:ext cx="19669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Attacker  </a:t>
            </a:r>
          </a:p>
          <a:p>
            <a:pPr algn="ctr"/>
            <a:r>
              <a:rPr lang="en-US"/>
              <a:t>(Kali Linux)</a:t>
            </a:r>
          </a:p>
          <a:p>
            <a:pPr algn="ctr"/>
            <a:r>
              <a:rPr lang="en-US">
                <a:ea typeface="+mn-lt"/>
                <a:cs typeface="+mn-lt"/>
              </a:rPr>
              <a:t>192.168.122.191</a:t>
            </a:r>
            <a:endParaRPr lang="en-US"/>
          </a:p>
        </p:txBody>
      </p:sp>
      <p:sp>
        <p:nvSpPr>
          <p:cNvPr id="15" name="TextBox 14">
            <a:extLst>
              <a:ext uri="{FF2B5EF4-FFF2-40B4-BE49-F238E27FC236}">
                <a16:creationId xmlns:a16="http://schemas.microsoft.com/office/drawing/2014/main" id="{B1BEC72C-A322-A454-3303-8FB88F2A2DE5}"/>
              </a:ext>
            </a:extLst>
          </p:cNvPr>
          <p:cNvSpPr txBox="1"/>
          <p:nvPr/>
        </p:nvSpPr>
        <p:spPr>
          <a:xfrm>
            <a:off x="8716965" y="3576204"/>
            <a:ext cx="25501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Victim </a:t>
            </a:r>
          </a:p>
          <a:p>
            <a:pPr algn="ctr"/>
            <a:r>
              <a:rPr lang="en-US"/>
              <a:t>(Ubuntu 20.04)</a:t>
            </a:r>
          </a:p>
          <a:p>
            <a:pPr algn="ctr"/>
            <a:r>
              <a:rPr lang="en-US">
                <a:ea typeface="+mn-lt"/>
                <a:cs typeface="+mn-lt"/>
              </a:rPr>
              <a:t>192.168.122.128</a:t>
            </a:r>
            <a:endParaRPr lang="en-US"/>
          </a:p>
        </p:txBody>
      </p:sp>
      <p:cxnSp>
        <p:nvCxnSpPr>
          <p:cNvPr id="3" name="Straight Arrow Connector 2">
            <a:extLst>
              <a:ext uri="{FF2B5EF4-FFF2-40B4-BE49-F238E27FC236}">
                <a16:creationId xmlns:a16="http://schemas.microsoft.com/office/drawing/2014/main" id="{3A6C6BA5-2A5A-60C1-38DD-129123F542EB}"/>
              </a:ext>
            </a:extLst>
          </p:cNvPr>
          <p:cNvCxnSpPr>
            <a:cxnSpLocks/>
          </p:cNvCxnSpPr>
          <p:nvPr/>
        </p:nvCxnSpPr>
        <p:spPr>
          <a:xfrm flipV="1">
            <a:off x="6659866" y="2729946"/>
            <a:ext cx="2854034" cy="346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056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Demo (cont.)</a:t>
            </a:r>
          </a:p>
        </p:txBody>
      </p:sp>
      <p:pic>
        <p:nvPicPr>
          <p:cNvPr id="4" name="Picture 4">
            <a:extLst>
              <a:ext uri="{FF2B5EF4-FFF2-40B4-BE49-F238E27FC236}">
                <a16:creationId xmlns:a16="http://schemas.microsoft.com/office/drawing/2014/main" id="{6CA957CE-E414-BD12-2751-C3BB17C49AFF}"/>
              </a:ext>
            </a:extLst>
          </p:cNvPr>
          <p:cNvPicPr>
            <a:picLocks noGrp="1" noChangeAspect="1"/>
          </p:cNvPicPr>
          <p:nvPr>
            <p:ph idx="1"/>
          </p:nvPr>
        </p:nvPicPr>
        <p:blipFill>
          <a:blip r:embed="rId4"/>
          <a:stretch>
            <a:fillRect/>
          </a:stretch>
        </p:blipFill>
        <p:spPr>
          <a:xfrm>
            <a:off x="1375120" y="707559"/>
            <a:ext cx="9525391" cy="5446557"/>
          </a:xfrm>
        </p:spPr>
      </p:pic>
    </p:spTree>
    <p:extLst>
      <p:ext uri="{BB962C8B-B14F-4D97-AF65-F5344CB8AC3E}">
        <p14:creationId xmlns:p14="http://schemas.microsoft.com/office/powerpoint/2010/main" val="3581694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How to prevent BOF exploits</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fontScale="92500" lnSpcReduction="20000"/>
          </a:bodyPr>
          <a:lstStyle/>
          <a:p>
            <a:r>
              <a:rPr lang="en-US" sz="3200"/>
              <a:t>Follow secure coding best practices </a:t>
            </a:r>
            <a:endParaRPr lang="en-US"/>
          </a:p>
          <a:p>
            <a:pPr lvl="1">
              <a:buSzPct val="114999"/>
            </a:pPr>
            <a:r>
              <a:rPr lang="en-US" sz="2800"/>
              <a:t>Always check bounds</a:t>
            </a:r>
          </a:p>
          <a:p>
            <a:pPr lvl="1">
              <a:buSzPct val="114999"/>
            </a:pPr>
            <a:r>
              <a:rPr lang="en-US" sz="2800"/>
              <a:t>Identify potential vulnerabilities with Veracode or similar tools</a:t>
            </a:r>
          </a:p>
          <a:p>
            <a:pPr lvl="1">
              <a:buSzPct val="114999"/>
            </a:pPr>
            <a:r>
              <a:rPr lang="en-US" sz="2800"/>
              <a:t>Blackbox testing / fuzzing to identify potential vulnerabilities</a:t>
            </a:r>
          </a:p>
          <a:p>
            <a:pPr lvl="1">
              <a:buSzPct val="114999"/>
            </a:pPr>
            <a:r>
              <a:rPr lang="en-US" sz="2800"/>
              <a:t>Use a more secure language than C/C++ if possible</a:t>
            </a:r>
          </a:p>
          <a:p>
            <a:pPr>
              <a:buSzPct val="114999"/>
            </a:pPr>
            <a:r>
              <a:rPr lang="en-US" sz="3200"/>
              <a:t>Keep software up-to-date</a:t>
            </a:r>
            <a:endParaRPr lang="en-US"/>
          </a:p>
          <a:p>
            <a:pPr>
              <a:buSzPct val="114999"/>
            </a:pPr>
            <a:r>
              <a:rPr lang="en-US" sz="3200"/>
              <a:t>If software can't be patched, then introduce compensation controls</a:t>
            </a:r>
          </a:p>
        </p:txBody>
      </p:sp>
    </p:spTree>
    <p:extLst>
      <p:ext uri="{BB962C8B-B14F-4D97-AF65-F5344CB8AC3E}">
        <p14:creationId xmlns:p14="http://schemas.microsoft.com/office/powerpoint/2010/main" val="265431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Summary</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r>
              <a:rPr lang="en-US" sz="3200">
                <a:ea typeface="+mn-lt"/>
                <a:cs typeface="+mn-lt"/>
              </a:rPr>
              <a:t>Why is Buffer Overflow relevant?</a:t>
            </a:r>
          </a:p>
          <a:p>
            <a:pPr>
              <a:buSzPct val="114999"/>
            </a:pPr>
            <a:r>
              <a:rPr lang="en-US" sz="3200">
                <a:ea typeface="+mn-lt"/>
                <a:cs typeface="+mn-lt"/>
              </a:rPr>
              <a:t>What is Buffer Overflow?</a:t>
            </a:r>
          </a:p>
          <a:p>
            <a:pPr>
              <a:buSzPct val="114999"/>
            </a:pPr>
            <a:r>
              <a:rPr lang="en-US" sz="3200">
                <a:ea typeface="+mn-lt"/>
                <a:cs typeface="+mn-lt"/>
              </a:rPr>
              <a:t>What is Return Object Programming (ROP)?</a:t>
            </a:r>
          </a:p>
          <a:p>
            <a:pPr>
              <a:buSzPct val="114999"/>
            </a:pPr>
            <a:r>
              <a:rPr lang="en-US" sz="3200">
                <a:ea typeface="+mn-lt"/>
                <a:cs typeface="+mn-lt"/>
              </a:rPr>
              <a:t>How to prevent BOF exploits?</a:t>
            </a:r>
          </a:p>
          <a:p>
            <a:pPr>
              <a:buSzPct val="114999"/>
            </a:pPr>
            <a:endParaRPr lang="en-US" sz="3200">
              <a:ea typeface="+mn-lt"/>
              <a:cs typeface="+mn-lt"/>
            </a:endParaRPr>
          </a:p>
          <a:p>
            <a:pPr>
              <a:buSzPct val="114999"/>
            </a:pPr>
            <a:endParaRPr lang="en-US" sz="3200">
              <a:ea typeface="+mn-lt"/>
              <a:cs typeface="+mn-lt"/>
            </a:endParaRPr>
          </a:p>
          <a:p>
            <a:pPr>
              <a:buSzPct val="114999"/>
            </a:pPr>
            <a:endParaRPr lang="en-US" sz="3200">
              <a:ea typeface="+mn-lt"/>
              <a:cs typeface="+mn-lt"/>
            </a:endParaRPr>
          </a:p>
          <a:p>
            <a:pPr>
              <a:buSzPct val="114999"/>
            </a:pPr>
            <a:endParaRPr lang="en-US" sz="3200">
              <a:ea typeface="+mn-lt"/>
              <a:cs typeface="+mn-lt"/>
            </a:endParaRPr>
          </a:p>
          <a:p>
            <a:pPr>
              <a:buSzPct val="114999"/>
            </a:pPr>
            <a:endParaRPr lang="en-US" sz="3200">
              <a:ea typeface="+mn-lt"/>
              <a:cs typeface="+mn-lt"/>
            </a:endParaRPr>
          </a:p>
          <a:p>
            <a:pPr>
              <a:buSzPct val="114999"/>
            </a:pPr>
            <a:endParaRPr lang="en-US" sz="3200"/>
          </a:p>
        </p:txBody>
      </p:sp>
    </p:spTree>
    <p:extLst>
      <p:ext uri="{BB962C8B-B14F-4D97-AF65-F5344CB8AC3E}">
        <p14:creationId xmlns:p14="http://schemas.microsoft.com/office/powerpoint/2010/main" val="317345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Questions/Comments</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r>
              <a:rPr lang="en-US" sz="3200"/>
              <a:t>"I'm not a hacker, I'm just a sysadmin on someone else' systems" - a wiseman from the Internet.</a:t>
            </a:r>
          </a:p>
        </p:txBody>
      </p:sp>
    </p:spTree>
    <p:extLst>
      <p:ext uri="{BB962C8B-B14F-4D97-AF65-F5344CB8AC3E}">
        <p14:creationId xmlns:p14="http://schemas.microsoft.com/office/powerpoint/2010/main" val="2747748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References</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vert="horz" lIns="91440" tIns="45720" rIns="91440" bIns="45720" rtlCol="0" anchor="t">
            <a:noAutofit/>
          </a:bodyPr>
          <a:lstStyle/>
          <a:p>
            <a:pPr>
              <a:buSzPct val="114999"/>
            </a:pPr>
            <a:r>
              <a:rPr lang="en-US" sz="1500">
                <a:ea typeface="+mn-lt"/>
                <a:cs typeface="+mn-lt"/>
                <a:hlinkClick r:id="rId3"/>
              </a:rPr>
              <a:t>https://attack.mitre.org/</a:t>
            </a:r>
            <a:endParaRPr lang="en-US" sz="1500">
              <a:ea typeface="+mn-lt"/>
              <a:cs typeface="+mn-lt"/>
            </a:endParaRPr>
          </a:p>
          <a:p>
            <a:pPr>
              <a:buSzPct val="114999"/>
            </a:pPr>
            <a:r>
              <a:rPr lang="en-US" sz="1500">
                <a:ea typeface="+mn-lt"/>
                <a:cs typeface="+mn-lt"/>
                <a:hlinkClick r:id="rId4"/>
              </a:rPr>
              <a:t>https://en.wikipedia.org/wiki/Buffer_overflow</a:t>
            </a:r>
            <a:endParaRPr lang="en-US" sz="1500">
              <a:ea typeface="+mn-lt"/>
              <a:cs typeface="+mn-lt"/>
            </a:endParaRPr>
          </a:p>
          <a:p>
            <a:pPr>
              <a:buSzPct val="114999"/>
            </a:pPr>
            <a:r>
              <a:rPr lang="en-US" sz="1500">
                <a:ea typeface="+mn-lt"/>
                <a:cs typeface="+mn-lt"/>
                <a:hlinkClick r:id="rId5"/>
              </a:rPr>
              <a:t>https://owasp.org/www-community/vulnerabilities/Buffer_Overflow</a:t>
            </a:r>
            <a:endParaRPr lang="en-US" sz="1500">
              <a:ea typeface="+mn-lt"/>
              <a:cs typeface="+mn-lt"/>
            </a:endParaRPr>
          </a:p>
          <a:p>
            <a:pPr>
              <a:buSzPct val="114999"/>
            </a:pPr>
            <a:r>
              <a:rPr lang="en-US" sz="1500">
                <a:ea typeface="+mn-lt"/>
                <a:cs typeface="+mn-lt"/>
                <a:hlinkClick r:id="rId6"/>
              </a:rPr>
              <a:t>https://adamdoupe.com/</a:t>
            </a:r>
            <a:endParaRPr lang="en-US" sz="1500">
              <a:ea typeface="+mn-lt"/>
              <a:cs typeface="+mn-lt"/>
            </a:endParaRPr>
          </a:p>
          <a:p>
            <a:pPr>
              <a:buSzPct val="114999"/>
            </a:pPr>
            <a:r>
              <a:rPr lang="en-US" sz="1500">
                <a:ea typeface="+mn-lt"/>
                <a:cs typeface="+mn-lt"/>
                <a:hlinkClick r:id="rId7"/>
              </a:rPr>
              <a:t>https://axcheron.github.io/linux-shellcode-101-from-hell-to-shell/</a:t>
            </a:r>
            <a:endParaRPr lang="en-US" sz="1500">
              <a:ea typeface="+mn-lt"/>
              <a:cs typeface="+mn-lt"/>
            </a:endParaRPr>
          </a:p>
          <a:p>
            <a:pPr>
              <a:buSzPct val="114999"/>
            </a:pPr>
            <a:r>
              <a:rPr lang="en-US" sz="1500">
                <a:ea typeface="+mn-lt"/>
                <a:cs typeface="+mn-lt"/>
                <a:hlinkClick r:id="rId8"/>
              </a:rPr>
              <a:t>https://www.intel.com/content/dam/develop/external/us/en/documents/introduction-to-x64-assembly-181178.pdf</a:t>
            </a:r>
            <a:endParaRPr lang="en-US" sz="1500">
              <a:ea typeface="+mn-lt"/>
              <a:cs typeface="+mn-lt"/>
            </a:endParaRPr>
          </a:p>
          <a:p>
            <a:pPr>
              <a:buSzPct val="114999"/>
            </a:pPr>
            <a:r>
              <a:rPr lang="en-US" sz="1500">
                <a:ea typeface="+mn-lt"/>
                <a:cs typeface="+mn-lt"/>
                <a:hlinkClick r:id="rId9"/>
              </a:rPr>
              <a:t>https://aaronbloomfield.github.io/pdr/book/x86-64bit-ccc-chapter.pdf</a:t>
            </a:r>
            <a:endParaRPr lang="en-US" sz="1500">
              <a:ea typeface="+mn-lt"/>
              <a:cs typeface="+mn-lt"/>
            </a:endParaRPr>
          </a:p>
          <a:p>
            <a:pPr>
              <a:buSzPct val="114999"/>
            </a:pPr>
            <a:r>
              <a:rPr lang="en-US" sz="1500">
                <a:ea typeface="+mn-lt"/>
                <a:cs typeface="+mn-lt"/>
                <a:hlinkClick r:id="rId10"/>
              </a:rPr>
              <a:t>https://stackoverflow.com/questions/2535989/what-are-the-calling-conventions-for-unix-linux-system-calls-and-user-space-f</a:t>
            </a:r>
            <a:endParaRPr lang="en-US" sz="1500">
              <a:ea typeface="+mn-lt"/>
              <a:cs typeface="+mn-lt"/>
            </a:endParaRPr>
          </a:p>
          <a:p>
            <a:pPr>
              <a:buSzPct val="114999"/>
            </a:pPr>
            <a:r>
              <a:rPr lang="en-US" sz="1500">
                <a:ea typeface="+mn-lt"/>
                <a:cs typeface="+mn-lt"/>
                <a:hlinkClick r:id="rId11"/>
              </a:rPr>
              <a:t>https://www.rapid7.com/blog/post/2019/02/19/stack-based-buffer-overflow-attacks-what-you-need-to-know/</a:t>
            </a:r>
            <a:endParaRPr lang="en-US" sz="1500">
              <a:ea typeface="+mn-lt"/>
              <a:cs typeface="+mn-lt"/>
            </a:endParaRPr>
          </a:p>
          <a:p>
            <a:pPr>
              <a:buSzPct val="114999"/>
            </a:pPr>
            <a:r>
              <a:rPr lang="en-US" sz="1500">
                <a:ea typeface="+mn-lt"/>
                <a:cs typeface="+mn-lt"/>
                <a:hlinkClick r:id="rId12"/>
              </a:rPr>
              <a:t>https://en.wikipedia.org/wiki/Return-oriented_programming</a:t>
            </a:r>
            <a:endParaRPr lang="en-US" sz="1500">
              <a:ea typeface="+mn-lt"/>
              <a:cs typeface="+mn-lt"/>
            </a:endParaRPr>
          </a:p>
          <a:p>
            <a:pPr>
              <a:buSzPct val="114999"/>
            </a:pPr>
            <a:r>
              <a:rPr lang="en-US" sz="1500">
                <a:solidFill>
                  <a:srgbClr val="86724D"/>
                </a:solidFill>
                <a:latin typeface="Garamond"/>
                <a:ea typeface="+mn-lt"/>
                <a:cs typeface="Arial"/>
                <a:hlinkClick r:id="rId13"/>
              </a:rPr>
              <a:t>https://github.com/JonathanSalwan/ROPgadget</a:t>
            </a:r>
            <a:endParaRPr lang="en-US" sz="1500">
              <a:latin typeface="Garamond"/>
              <a:ea typeface="+mn-lt"/>
              <a:cs typeface="Arial"/>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a:p>
            <a:pPr>
              <a:buSzPct val="114999"/>
            </a:pPr>
            <a:endParaRPr lang="en-US" sz="1500">
              <a:ea typeface="+mn-lt"/>
              <a:cs typeface="+mn-lt"/>
            </a:endParaRPr>
          </a:p>
        </p:txBody>
      </p:sp>
    </p:spTree>
    <p:extLst>
      <p:ext uri="{BB962C8B-B14F-4D97-AF65-F5344CB8AC3E}">
        <p14:creationId xmlns:p14="http://schemas.microsoft.com/office/powerpoint/2010/main" val="2252766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Code and Presentation link</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a:p>
            <a:pPr>
              <a:buSzPct val="114999"/>
            </a:pPr>
            <a:endParaRPr lang="en-US">
              <a:ea typeface="+mn-lt"/>
              <a:cs typeface="+mn-lt"/>
            </a:endParaRPr>
          </a:p>
        </p:txBody>
      </p:sp>
      <p:sp>
        <p:nvSpPr>
          <p:cNvPr id="5" name="Content Placeholder 2">
            <a:extLst>
              <a:ext uri="{FF2B5EF4-FFF2-40B4-BE49-F238E27FC236}">
                <a16:creationId xmlns:a16="http://schemas.microsoft.com/office/drawing/2014/main" id="{91B43F81-B7A0-D0FC-00C4-7C48A260A221}"/>
              </a:ext>
            </a:extLst>
          </p:cNvPr>
          <p:cNvSpPr txBox="1">
            <a:spLocks/>
          </p:cNvSpPr>
          <p:nvPr/>
        </p:nvSpPr>
        <p:spPr>
          <a:xfrm>
            <a:off x="1447801" y="1984503"/>
            <a:ext cx="9601196" cy="404376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SzPct val="114999"/>
            </a:pPr>
            <a:r>
              <a:rPr lang="en-US">
                <a:ea typeface="+mn-lt"/>
                <a:cs typeface="+mn-lt"/>
                <a:hlinkClick r:id="rId3"/>
              </a:rPr>
              <a:t>https://github.com/vc48372/KrakenKon2022.git</a:t>
            </a:r>
            <a:endParaRPr lang="en-US">
              <a:ea typeface="+mn-lt"/>
              <a:cs typeface="+mn-lt"/>
            </a:endParaRPr>
          </a:p>
          <a:p>
            <a:pPr>
              <a:buSzPct val="114999"/>
            </a:pPr>
            <a:endParaRPr lang="en-US">
              <a:ea typeface="+mn-lt"/>
              <a:cs typeface="+mn-lt"/>
            </a:endParaRPr>
          </a:p>
        </p:txBody>
      </p:sp>
    </p:spTree>
    <p:extLst>
      <p:ext uri="{BB962C8B-B14F-4D97-AF65-F5344CB8AC3E}">
        <p14:creationId xmlns:p14="http://schemas.microsoft.com/office/powerpoint/2010/main" val="4245658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Why is Buffer Overflow (BOF) relevant?</a:t>
            </a:r>
          </a:p>
        </p:txBody>
      </p:sp>
      <p:graphicFrame>
        <p:nvGraphicFramePr>
          <p:cNvPr id="11" name="Table 12">
            <a:extLst>
              <a:ext uri="{FF2B5EF4-FFF2-40B4-BE49-F238E27FC236}">
                <a16:creationId xmlns:a16="http://schemas.microsoft.com/office/drawing/2014/main" id="{34643146-0D70-C0C2-8407-9DC024ABB5E0}"/>
              </a:ext>
            </a:extLst>
          </p:cNvPr>
          <p:cNvGraphicFramePr>
            <a:graphicFrameLocks noGrp="1"/>
          </p:cNvGraphicFramePr>
          <p:nvPr>
            <p:extLst>
              <p:ext uri="{D42A27DB-BD31-4B8C-83A1-F6EECF244321}">
                <p14:modId xmlns:p14="http://schemas.microsoft.com/office/powerpoint/2010/main" val="27596732"/>
              </p:ext>
            </p:extLst>
          </p:nvPr>
        </p:nvGraphicFramePr>
        <p:xfrm>
          <a:off x="1057469" y="3226837"/>
          <a:ext cx="10096231" cy="2011680"/>
        </p:xfrm>
        <a:graphic>
          <a:graphicData uri="http://schemas.openxmlformats.org/drawingml/2006/table">
            <a:tbl>
              <a:tblPr firstRow="1" bandRow="1">
                <a:tableStyleId>{616DA210-FB5B-4158-B5E0-FEB733F419BA}</a:tableStyleId>
              </a:tblPr>
              <a:tblGrid>
                <a:gridCol w="2420109">
                  <a:extLst>
                    <a:ext uri="{9D8B030D-6E8A-4147-A177-3AD203B41FA5}">
                      <a16:colId xmlns:a16="http://schemas.microsoft.com/office/drawing/2014/main" val="1163706917"/>
                    </a:ext>
                  </a:extLst>
                </a:gridCol>
                <a:gridCol w="2647561">
                  <a:extLst>
                    <a:ext uri="{9D8B030D-6E8A-4147-A177-3AD203B41FA5}">
                      <a16:colId xmlns:a16="http://schemas.microsoft.com/office/drawing/2014/main" val="2911345487"/>
                    </a:ext>
                  </a:extLst>
                </a:gridCol>
                <a:gridCol w="2869159">
                  <a:extLst>
                    <a:ext uri="{9D8B030D-6E8A-4147-A177-3AD203B41FA5}">
                      <a16:colId xmlns:a16="http://schemas.microsoft.com/office/drawing/2014/main" val="8504813"/>
                    </a:ext>
                  </a:extLst>
                </a:gridCol>
                <a:gridCol w="2159402">
                  <a:extLst>
                    <a:ext uri="{9D8B030D-6E8A-4147-A177-3AD203B41FA5}">
                      <a16:colId xmlns:a16="http://schemas.microsoft.com/office/drawing/2014/main" val="3809777979"/>
                    </a:ext>
                  </a:extLst>
                </a:gridCol>
              </a:tblGrid>
              <a:tr h="1177989">
                <a:tc>
                  <a:txBody>
                    <a:bodyPr/>
                    <a:lstStyle/>
                    <a:p>
                      <a:pPr lvl="0" algn="ctr">
                        <a:buNone/>
                      </a:pPr>
                      <a:r>
                        <a:rPr lang="en-US" sz="2400" b="1">
                          <a:solidFill>
                            <a:schemeClr val="bg1"/>
                          </a:solidFill>
                          <a:effectLst/>
                        </a:rPr>
                        <a:t>Initial Access</a:t>
                      </a:r>
                    </a:p>
                    <a:p>
                      <a:pPr lvl="0" algn="ctr">
                        <a:buNone/>
                      </a:pPr>
                      <a:r>
                        <a:rPr lang="en-US" sz="2400" b="1" i="0" u="none" strike="noStrike" noProof="0">
                          <a:solidFill>
                            <a:schemeClr val="bg1"/>
                          </a:solidFill>
                          <a:effectLst/>
                          <a:latin typeface="Garamond"/>
                        </a:rPr>
                        <a:t>(TA0001)</a:t>
                      </a:r>
                      <a:endParaRPr lang="en-US" sz="2400" b="1">
                        <a:solidFill>
                          <a:schemeClr val="bg1"/>
                        </a:solidFill>
                      </a:endParaRPr>
                    </a:p>
                  </a:txBody>
                  <a:tcPr>
                    <a:solidFill>
                      <a:srgbClr val="0070C0"/>
                    </a:solidFill>
                  </a:tcPr>
                </a:tc>
                <a:tc>
                  <a:txBody>
                    <a:bodyPr/>
                    <a:lstStyle/>
                    <a:p>
                      <a:pPr lvl="0" algn="ctr">
                        <a:buNone/>
                      </a:pPr>
                      <a:r>
                        <a:rPr lang="en-US" sz="2400" b="1">
                          <a:solidFill>
                            <a:schemeClr val="bg1"/>
                          </a:solidFill>
                          <a:effectLst/>
                        </a:rPr>
                        <a:t>Execution</a:t>
                      </a:r>
                    </a:p>
                    <a:p>
                      <a:pPr lvl="0" algn="ctr">
                        <a:buNone/>
                      </a:pPr>
                      <a:r>
                        <a:rPr lang="en-US" sz="2400" b="1" i="0" u="none" strike="noStrike" noProof="0">
                          <a:solidFill>
                            <a:schemeClr val="bg1"/>
                          </a:solidFill>
                          <a:effectLst/>
                          <a:latin typeface="Garamond"/>
                        </a:rPr>
                        <a:t>(T1203)</a:t>
                      </a:r>
                      <a:endParaRPr lang="en-US" sz="2400" b="1">
                        <a:solidFill>
                          <a:schemeClr val="bg1"/>
                        </a:solidFill>
                      </a:endParaRPr>
                    </a:p>
                  </a:txBody>
                  <a:tcPr>
                    <a:solidFill>
                      <a:srgbClr val="0070C0"/>
                    </a:solidFill>
                  </a:tcPr>
                </a:tc>
                <a:tc>
                  <a:txBody>
                    <a:bodyPr/>
                    <a:lstStyle/>
                    <a:p>
                      <a:pPr lvl="0" algn="ctr">
                        <a:buNone/>
                      </a:pPr>
                      <a:r>
                        <a:rPr lang="en-US" sz="2400" b="1">
                          <a:solidFill>
                            <a:schemeClr val="bg1"/>
                          </a:solidFill>
                          <a:effectLst/>
                        </a:rPr>
                        <a:t>Privilege Escalation</a:t>
                      </a:r>
                    </a:p>
                    <a:p>
                      <a:pPr lvl="0" algn="ctr">
                        <a:buNone/>
                      </a:pPr>
                      <a:r>
                        <a:rPr lang="en-US" sz="2400" b="1" i="0" u="none" strike="noStrike" noProof="0">
                          <a:solidFill>
                            <a:schemeClr val="bg1"/>
                          </a:solidFill>
                          <a:effectLst/>
                          <a:latin typeface="Garamond"/>
                        </a:rPr>
                        <a:t>(TA0004)</a:t>
                      </a:r>
                      <a:endParaRPr lang="en-US" sz="2400" b="1">
                        <a:solidFill>
                          <a:schemeClr val="bg1"/>
                        </a:solidFill>
                      </a:endParaRPr>
                    </a:p>
                  </a:txBody>
                  <a:tcPr>
                    <a:solidFill>
                      <a:srgbClr val="0070C0"/>
                    </a:solidFill>
                  </a:tcPr>
                </a:tc>
                <a:tc>
                  <a:txBody>
                    <a:bodyPr/>
                    <a:lstStyle/>
                    <a:p>
                      <a:pPr lvl="0" algn="ctr">
                        <a:buNone/>
                      </a:pPr>
                      <a:r>
                        <a:rPr lang="en-US" sz="2400" b="1">
                          <a:solidFill>
                            <a:schemeClr val="bg1"/>
                          </a:solidFill>
                          <a:effectLst/>
                        </a:rPr>
                        <a:t>Lateral Movement</a:t>
                      </a:r>
                    </a:p>
                    <a:p>
                      <a:pPr lvl="0" algn="ctr">
                        <a:buNone/>
                      </a:pPr>
                      <a:r>
                        <a:rPr lang="en-US" sz="2400" b="1" i="0" u="none" strike="noStrike" noProof="0">
                          <a:solidFill>
                            <a:schemeClr val="bg1"/>
                          </a:solidFill>
                          <a:effectLst/>
                          <a:latin typeface="Garamond"/>
                        </a:rPr>
                        <a:t>(TA0008)</a:t>
                      </a:r>
                      <a:endParaRPr lang="en-US" sz="2400" b="1">
                        <a:solidFill>
                          <a:schemeClr val="bg1"/>
                        </a:solidFill>
                      </a:endParaRPr>
                    </a:p>
                  </a:txBody>
                  <a:tcPr>
                    <a:solidFill>
                      <a:srgbClr val="0070C0"/>
                    </a:solidFill>
                  </a:tcPr>
                </a:tc>
                <a:extLst>
                  <a:ext uri="{0D108BD9-81ED-4DB2-BD59-A6C34878D82A}">
                    <a16:rowId xmlns:a16="http://schemas.microsoft.com/office/drawing/2014/main" val="250889592"/>
                  </a:ext>
                </a:extLst>
              </a:tr>
              <a:tr h="816428">
                <a:tc>
                  <a:txBody>
                    <a:bodyPr/>
                    <a:lstStyle/>
                    <a:p>
                      <a:pPr lvl="0" algn="ctr">
                        <a:buNone/>
                      </a:pPr>
                      <a:r>
                        <a:rPr lang="en-US" sz="2400" b="0" i="0" u="none" strike="noStrike" noProof="0">
                          <a:solidFill>
                            <a:srgbClr val="000000"/>
                          </a:solidFill>
                          <a:effectLst/>
                          <a:latin typeface="Garamond"/>
                        </a:rPr>
                        <a:t>Exploit Public-Facing Application</a:t>
                      </a:r>
                      <a:endParaRPr lang="en-US"/>
                    </a:p>
                  </a:txBody>
                  <a:tcPr/>
                </a:tc>
                <a:tc>
                  <a:txBody>
                    <a:bodyPr/>
                    <a:lstStyle/>
                    <a:p>
                      <a:pPr lvl="0" algn="ctr">
                        <a:buNone/>
                      </a:pPr>
                      <a:r>
                        <a:rPr lang="en-US" sz="2400" b="0" i="0" u="none" strike="noStrike" noProof="0">
                          <a:solidFill>
                            <a:srgbClr val="000000"/>
                          </a:solidFill>
                          <a:effectLst/>
                          <a:latin typeface="Garamond"/>
                        </a:rPr>
                        <a:t>Exploitation for </a:t>
                      </a:r>
                      <a:endParaRPr lang="en-US"/>
                    </a:p>
                    <a:p>
                      <a:pPr lvl="0" algn="ctr">
                        <a:buNone/>
                      </a:pPr>
                      <a:r>
                        <a:rPr lang="en-US" sz="2400" b="0" i="0" u="none" strike="noStrike" noProof="0">
                          <a:solidFill>
                            <a:srgbClr val="000000"/>
                          </a:solidFill>
                          <a:effectLst/>
                          <a:latin typeface="Garamond"/>
                        </a:rPr>
                        <a:t>Client Execution</a:t>
                      </a:r>
                      <a:endParaRPr lang="en-US"/>
                    </a:p>
                  </a:txBody>
                  <a:tcPr/>
                </a:tc>
                <a:tc>
                  <a:txBody>
                    <a:bodyPr/>
                    <a:lstStyle/>
                    <a:p>
                      <a:pPr lvl="0" algn="ctr">
                        <a:buNone/>
                      </a:pPr>
                      <a:r>
                        <a:rPr lang="en-US" sz="2400" b="0" i="0" u="none" strike="noStrike" noProof="0">
                          <a:solidFill>
                            <a:srgbClr val="000000"/>
                          </a:solidFill>
                          <a:effectLst/>
                          <a:latin typeface="Garamond"/>
                        </a:rPr>
                        <a:t>Exploitation for </a:t>
                      </a:r>
                      <a:endParaRPr lang="en-US"/>
                    </a:p>
                    <a:p>
                      <a:pPr lvl="0" algn="ctr">
                        <a:buNone/>
                      </a:pPr>
                      <a:r>
                        <a:rPr lang="en-US" sz="2400" b="0" i="0" u="none" strike="noStrike" noProof="0">
                          <a:solidFill>
                            <a:srgbClr val="000000"/>
                          </a:solidFill>
                          <a:effectLst/>
                          <a:latin typeface="Garamond"/>
                        </a:rPr>
                        <a:t>Privilege Escalation</a:t>
                      </a:r>
                      <a:endParaRPr lang="en-US"/>
                    </a:p>
                  </a:txBody>
                  <a:tcPr/>
                </a:tc>
                <a:tc>
                  <a:txBody>
                    <a:bodyPr/>
                    <a:lstStyle/>
                    <a:p>
                      <a:pPr lvl="0" algn="ctr">
                        <a:buNone/>
                      </a:pPr>
                      <a:r>
                        <a:rPr lang="en-US" sz="2400">
                          <a:effectLst/>
                        </a:rPr>
                        <a:t>Exploitation of Remote Services</a:t>
                      </a:r>
                      <a:endParaRPr lang="en-US" sz="2400"/>
                    </a:p>
                  </a:txBody>
                  <a:tcPr/>
                </a:tc>
                <a:extLst>
                  <a:ext uri="{0D108BD9-81ED-4DB2-BD59-A6C34878D82A}">
                    <a16:rowId xmlns:a16="http://schemas.microsoft.com/office/drawing/2014/main" val="1073797673"/>
                  </a:ext>
                </a:extLst>
              </a:tr>
            </a:tbl>
          </a:graphicData>
        </a:graphic>
      </p:graphicFrame>
      <p:pic>
        <p:nvPicPr>
          <p:cNvPr id="6" name="Picture 6" descr="Logo&#10;&#10;Description automatically generated">
            <a:extLst>
              <a:ext uri="{FF2B5EF4-FFF2-40B4-BE49-F238E27FC236}">
                <a16:creationId xmlns:a16="http://schemas.microsoft.com/office/drawing/2014/main" id="{884A7709-9B8B-620D-E013-994302E658B9}"/>
              </a:ext>
            </a:extLst>
          </p:cNvPr>
          <p:cNvPicPr>
            <a:picLocks noChangeAspect="1"/>
          </p:cNvPicPr>
          <p:nvPr/>
        </p:nvPicPr>
        <p:blipFill>
          <a:blip r:embed="rId4"/>
          <a:stretch>
            <a:fillRect/>
          </a:stretch>
        </p:blipFill>
        <p:spPr>
          <a:xfrm>
            <a:off x="4965441" y="1820714"/>
            <a:ext cx="2323323" cy="1389328"/>
          </a:xfrm>
          <a:prstGeom prst="rect">
            <a:avLst/>
          </a:prstGeom>
        </p:spPr>
      </p:pic>
    </p:spTree>
    <p:extLst>
      <p:ext uri="{BB962C8B-B14F-4D97-AF65-F5344CB8AC3E}">
        <p14:creationId xmlns:p14="http://schemas.microsoft.com/office/powerpoint/2010/main" val="109389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ea typeface="+mj-lt"/>
                <a:cs typeface="+mj-lt"/>
              </a:rPr>
              <a:t>What is Buffer Overflow?</a:t>
            </a:r>
          </a:p>
        </p:txBody>
      </p:sp>
      <p:sp>
        <p:nvSpPr>
          <p:cNvPr id="3" name="Content Placeholder 2">
            <a:extLst>
              <a:ext uri="{FF2B5EF4-FFF2-40B4-BE49-F238E27FC236}">
                <a16:creationId xmlns:a16="http://schemas.microsoft.com/office/drawing/2014/main" id="{9BC498B3-2E13-352D-B4C2-04E22D7B2BD0}"/>
              </a:ext>
            </a:extLst>
          </p:cNvPr>
          <p:cNvSpPr>
            <a:spLocks noGrp="1"/>
          </p:cNvSpPr>
          <p:nvPr>
            <p:ph idx="1"/>
          </p:nvPr>
        </p:nvSpPr>
        <p:spPr>
          <a:xfrm>
            <a:off x="1295401" y="1832103"/>
            <a:ext cx="9601196" cy="4043765"/>
          </a:xfrm>
        </p:spPr>
        <p:txBody>
          <a:bodyPr>
            <a:normAutofit/>
          </a:bodyPr>
          <a:lstStyle/>
          <a:p>
            <a:pPr>
              <a:buFont typeface="Calibri"/>
              <a:buChar char="-"/>
            </a:pPr>
            <a:r>
              <a:rPr lang="en-US" sz="3200"/>
              <a:t>Buffer overflow condition exists when user can put more data than what was intended in the program</a:t>
            </a:r>
          </a:p>
          <a:p>
            <a:pPr>
              <a:buSzPct val="114999"/>
              <a:buFont typeface="Calibri"/>
              <a:buChar char="-"/>
            </a:pPr>
            <a:r>
              <a:rPr lang="en-US" sz="3200"/>
              <a:t>Writing data outside of the intended buffer can corrupt data, crash the program, or cause the execution of malicious code</a:t>
            </a:r>
          </a:p>
          <a:p>
            <a:pPr>
              <a:buSzPct val="114999"/>
              <a:buFont typeface="Calibri"/>
              <a:buChar char="-"/>
            </a:pPr>
            <a:r>
              <a:rPr lang="en-US" sz="3200">
                <a:ea typeface="+mn-lt"/>
                <a:cs typeface="+mn-lt"/>
              </a:rPr>
              <a:t>Languages: C, C++, Fortran, Assembly</a:t>
            </a:r>
          </a:p>
          <a:p>
            <a:pPr>
              <a:buSzPct val="114999"/>
              <a:buFont typeface="Calibri"/>
              <a:buChar char="-"/>
            </a:pPr>
            <a:endParaRPr lang="en-US" sz="3200"/>
          </a:p>
          <a:p>
            <a:pPr marL="0" indent="0">
              <a:buSzPct val="114999"/>
              <a:buNone/>
            </a:pPr>
            <a:endParaRPr lang="en-US" sz="3200"/>
          </a:p>
        </p:txBody>
      </p:sp>
    </p:spTree>
    <p:extLst>
      <p:ext uri="{BB962C8B-B14F-4D97-AF65-F5344CB8AC3E}">
        <p14:creationId xmlns:p14="http://schemas.microsoft.com/office/powerpoint/2010/main" val="1944470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How does Stack work in a computer memory?</a:t>
            </a:r>
          </a:p>
        </p:txBody>
      </p:sp>
      <p:sp>
        <p:nvSpPr>
          <p:cNvPr id="5" name="TextBox 4">
            <a:extLst>
              <a:ext uri="{FF2B5EF4-FFF2-40B4-BE49-F238E27FC236}">
                <a16:creationId xmlns:a16="http://schemas.microsoft.com/office/drawing/2014/main" id="{6A48517D-FB52-E063-9532-20FC0E12A103}"/>
              </a:ext>
            </a:extLst>
          </p:cNvPr>
          <p:cNvSpPr txBox="1"/>
          <p:nvPr/>
        </p:nvSpPr>
        <p:spPr>
          <a:xfrm>
            <a:off x="8374793" y="2244881"/>
            <a:ext cx="289040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push – add</a:t>
            </a:r>
          </a:p>
          <a:p>
            <a:r>
              <a:rPr lang="en-US" sz="3200"/>
              <a:t>pop – remove</a:t>
            </a:r>
          </a:p>
        </p:txBody>
      </p:sp>
      <p:graphicFrame>
        <p:nvGraphicFramePr>
          <p:cNvPr id="6" name="Table 6">
            <a:extLst>
              <a:ext uri="{FF2B5EF4-FFF2-40B4-BE49-F238E27FC236}">
                <a16:creationId xmlns:a16="http://schemas.microsoft.com/office/drawing/2014/main" id="{A7FA7908-1058-8896-9C6C-C186479FD7AF}"/>
              </a:ext>
            </a:extLst>
          </p:cNvPr>
          <p:cNvGraphicFramePr>
            <a:graphicFrameLocks noGrp="1"/>
          </p:cNvGraphicFramePr>
          <p:nvPr>
            <p:extLst>
              <p:ext uri="{D42A27DB-BD31-4B8C-83A1-F6EECF244321}">
                <p14:modId xmlns:p14="http://schemas.microsoft.com/office/powerpoint/2010/main" val="368185137"/>
              </p:ext>
            </p:extLst>
          </p:nvPr>
        </p:nvGraphicFramePr>
        <p:xfrm>
          <a:off x="4636449" y="1667218"/>
          <a:ext cx="3039028" cy="4494701"/>
        </p:xfrm>
        <a:graphic>
          <a:graphicData uri="http://schemas.openxmlformats.org/drawingml/2006/table">
            <a:tbl>
              <a:tblPr firstRow="1" bandRow="1">
                <a:tableStyleId>{2D5ABB26-0587-4C30-8999-92F81FD0307C}</a:tableStyleId>
              </a:tblPr>
              <a:tblGrid>
                <a:gridCol w="3039028">
                  <a:extLst>
                    <a:ext uri="{9D8B030D-6E8A-4147-A177-3AD203B41FA5}">
                      <a16:colId xmlns:a16="http://schemas.microsoft.com/office/drawing/2014/main" val="173260655"/>
                    </a:ext>
                  </a:extLst>
                </a:gridCol>
              </a:tblGrid>
              <a:tr h="752975">
                <a:tc>
                  <a:txBody>
                    <a:bodyPr/>
                    <a:lstStyle/>
                    <a:p>
                      <a:pPr lvl="0" algn="ctr">
                        <a:lnSpc>
                          <a:spcPct val="100000"/>
                        </a:lnSpc>
                        <a:spcBef>
                          <a:spcPts val="0"/>
                        </a:spcBef>
                        <a:spcAft>
                          <a:spcPts val="0"/>
                        </a:spcAft>
                        <a:buNone/>
                      </a:pPr>
                      <a:r>
                        <a:rPr lang="en-US" sz="3200" b="0" i="0" u="none" strike="noStrike" noProof="0">
                          <a:solidFill>
                            <a:srgbClr val="000000"/>
                          </a:solidFill>
                          <a:latin typeface="Garamond"/>
                        </a:rPr>
                        <a: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65493288"/>
                  </a:ext>
                </a:extLst>
              </a:tr>
              <a:tr h="752975">
                <a:tc>
                  <a:txBody>
                    <a:bodyPr/>
                    <a:lstStyle/>
                    <a:p>
                      <a:pPr algn="ctr"/>
                      <a:r>
                        <a:rPr lang="en-US" sz="3200"/>
                        <a:t>Stack </a:t>
                      </a:r>
                    </a:p>
                  </a:txBody>
                  <a:tcPr>
                    <a:lnL w="12700">
                      <a:solidFill>
                        <a:schemeClr val="tx1"/>
                      </a:solidFill>
                    </a:lnL>
                    <a:lnR w="12700">
                      <a:solidFill>
                        <a:schemeClr val="tx1"/>
                      </a:solidFill>
                    </a:lnR>
                    <a:lnT w="12700">
                      <a:solidFill>
                        <a:schemeClr val="tx1"/>
                      </a:solidFill>
                    </a:lnT>
                  </a:tcPr>
                </a:tc>
                <a:extLst>
                  <a:ext uri="{0D108BD9-81ED-4DB2-BD59-A6C34878D82A}">
                    <a16:rowId xmlns:a16="http://schemas.microsoft.com/office/drawing/2014/main" val="3733610802"/>
                  </a:ext>
                </a:extLst>
              </a:tr>
              <a:tr h="584488">
                <a:tc>
                  <a:txBody>
                    <a:bodyPr/>
                    <a:lstStyle/>
                    <a:p>
                      <a:endParaRPr lang="en-US" sz="3200"/>
                    </a:p>
                  </a:txBody>
                  <a:tcPr>
                    <a:lnL w="12700">
                      <a:solidFill>
                        <a:schemeClr val="tx1"/>
                      </a:solidFill>
                    </a:lnL>
                    <a:lnR w="12700">
                      <a:solidFill>
                        <a:schemeClr val="tx1"/>
                      </a:solidFill>
                    </a:lnR>
                    <a:lnB w="12700">
                      <a:solidFill>
                        <a:schemeClr val="tx1"/>
                      </a:solidFill>
                    </a:lnB>
                  </a:tcPr>
                </a:tc>
                <a:extLst>
                  <a:ext uri="{0D108BD9-81ED-4DB2-BD59-A6C34878D82A}">
                    <a16:rowId xmlns:a16="http://schemas.microsoft.com/office/drawing/2014/main" val="958727521"/>
                  </a:ext>
                </a:extLst>
              </a:tr>
              <a:tr h="584488">
                <a:tc>
                  <a:txBody>
                    <a:bodyPr/>
                    <a:lstStyle/>
                    <a:p>
                      <a:pPr algn="ctr"/>
                      <a:r>
                        <a:rPr lang="en-US" sz="3200"/>
                        <a:t>data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65997276"/>
                  </a:ext>
                </a:extLst>
              </a:tr>
              <a:tr h="752975">
                <a:tc>
                  <a:txBody>
                    <a:bodyPr/>
                    <a:lstStyle/>
                    <a:p>
                      <a:pPr algn="ctr"/>
                      <a:r>
                        <a:rPr lang="en-US" sz="3200"/>
                        <a:t>Heap</a:t>
                      </a:r>
                    </a:p>
                    <a:p>
                      <a:pPr lvl="0" algn="ctr">
                        <a:buNone/>
                      </a:pPr>
                      <a:endParaRPr lang="en-US" sz="3200"/>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4044979320"/>
                  </a:ext>
                </a:extLst>
              </a:tr>
              <a:tr h="752975">
                <a:tc>
                  <a:txBody>
                    <a:bodyPr/>
                    <a:lstStyle/>
                    <a:p>
                      <a:pPr algn="ctr"/>
                      <a:r>
                        <a:rPr lang="en-US" sz="3200"/>
                        <a: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34442632"/>
                  </a:ext>
                </a:extLst>
              </a:tr>
            </a:tbl>
          </a:graphicData>
        </a:graphic>
      </p:graphicFrame>
      <p:sp>
        <p:nvSpPr>
          <p:cNvPr id="7" name="TextBox 6">
            <a:extLst>
              <a:ext uri="{FF2B5EF4-FFF2-40B4-BE49-F238E27FC236}">
                <a16:creationId xmlns:a16="http://schemas.microsoft.com/office/drawing/2014/main" id="{0E681A57-EA22-1D60-5621-3A88843F4093}"/>
              </a:ext>
            </a:extLst>
          </p:cNvPr>
          <p:cNvSpPr txBox="1"/>
          <p:nvPr/>
        </p:nvSpPr>
        <p:spPr>
          <a:xfrm>
            <a:off x="8741618" y="4097165"/>
            <a:ext cx="10325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t>Pop</a:t>
            </a:r>
          </a:p>
        </p:txBody>
      </p:sp>
      <p:cxnSp>
        <p:nvCxnSpPr>
          <p:cNvPr id="9" name="Straight Arrow Connector 8">
            <a:extLst>
              <a:ext uri="{FF2B5EF4-FFF2-40B4-BE49-F238E27FC236}">
                <a16:creationId xmlns:a16="http://schemas.microsoft.com/office/drawing/2014/main" id="{056D8709-24C7-8635-5577-F6654520EFFC}"/>
              </a:ext>
            </a:extLst>
          </p:cNvPr>
          <p:cNvCxnSpPr/>
          <p:nvPr/>
        </p:nvCxnSpPr>
        <p:spPr>
          <a:xfrm>
            <a:off x="6763333" y="2570390"/>
            <a:ext cx="4666" cy="867747"/>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06A409-79CE-4D4F-7226-95B68DD68987}"/>
              </a:ext>
            </a:extLst>
          </p:cNvPr>
          <p:cNvSpPr txBox="1"/>
          <p:nvPr/>
        </p:nvSpPr>
        <p:spPr>
          <a:xfrm>
            <a:off x="2861035" y="4097871"/>
            <a:ext cx="10325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t>Push</a:t>
            </a:r>
            <a:endParaRPr lang="en-US"/>
          </a:p>
        </p:txBody>
      </p:sp>
      <p:sp>
        <p:nvSpPr>
          <p:cNvPr id="13" name="Arrow: Curved Down 12">
            <a:extLst>
              <a:ext uri="{FF2B5EF4-FFF2-40B4-BE49-F238E27FC236}">
                <a16:creationId xmlns:a16="http://schemas.microsoft.com/office/drawing/2014/main" id="{0EBC029E-E555-2E1B-BF8E-D913751F834A}"/>
              </a:ext>
            </a:extLst>
          </p:cNvPr>
          <p:cNvSpPr/>
          <p:nvPr/>
        </p:nvSpPr>
        <p:spPr>
          <a:xfrm>
            <a:off x="2314628" y="3667743"/>
            <a:ext cx="2231570" cy="7308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urved Down 13">
            <a:extLst>
              <a:ext uri="{FF2B5EF4-FFF2-40B4-BE49-F238E27FC236}">
                <a16:creationId xmlns:a16="http://schemas.microsoft.com/office/drawing/2014/main" id="{F3B71D0C-A150-ED95-DE15-74197096EAB8}"/>
              </a:ext>
            </a:extLst>
          </p:cNvPr>
          <p:cNvSpPr/>
          <p:nvPr/>
        </p:nvSpPr>
        <p:spPr>
          <a:xfrm flipV="1">
            <a:off x="8057725" y="4213265"/>
            <a:ext cx="2231570" cy="66091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6188F4D8-403E-C2B5-3862-E40F1796595A}"/>
              </a:ext>
            </a:extLst>
          </p:cNvPr>
          <p:cNvSpPr txBox="1"/>
          <p:nvPr/>
        </p:nvSpPr>
        <p:spPr>
          <a:xfrm>
            <a:off x="1818143" y="1783359"/>
            <a:ext cx="289429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High Address</a:t>
            </a:r>
            <a:endParaRPr lang="en-US" b="1"/>
          </a:p>
        </p:txBody>
      </p:sp>
      <p:sp>
        <p:nvSpPr>
          <p:cNvPr id="20" name="TextBox 19">
            <a:extLst>
              <a:ext uri="{FF2B5EF4-FFF2-40B4-BE49-F238E27FC236}">
                <a16:creationId xmlns:a16="http://schemas.microsoft.com/office/drawing/2014/main" id="{6115AEDC-E0B9-0D96-DE37-DA6A3C56F3B5}"/>
              </a:ext>
            </a:extLst>
          </p:cNvPr>
          <p:cNvSpPr txBox="1"/>
          <p:nvPr/>
        </p:nvSpPr>
        <p:spPr>
          <a:xfrm>
            <a:off x="1813708" y="5577519"/>
            <a:ext cx="28592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Low Address</a:t>
            </a:r>
            <a:endParaRPr lang="en-US" b="1"/>
          </a:p>
        </p:txBody>
      </p:sp>
      <p:cxnSp>
        <p:nvCxnSpPr>
          <p:cNvPr id="21" name="Straight Arrow Connector 20">
            <a:extLst>
              <a:ext uri="{FF2B5EF4-FFF2-40B4-BE49-F238E27FC236}">
                <a16:creationId xmlns:a16="http://schemas.microsoft.com/office/drawing/2014/main" id="{71A4BB70-1A2F-8751-5FB3-EEB2F833F0DB}"/>
              </a:ext>
            </a:extLst>
          </p:cNvPr>
          <p:cNvCxnSpPr>
            <a:cxnSpLocks/>
          </p:cNvCxnSpPr>
          <p:nvPr/>
        </p:nvCxnSpPr>
        <p:spPr>
          <a:xfrm flipH="1" flipV="1">
            <a:off x="6759339" y="4503205"/>
            <a:ext cx="12652" cy="73418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51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Common CPU Registers (</a:t>
            </a:r>
            <a:r>
              <a:rPr lang="en-US">
                <a:ea typeface="+mj-lt"/>
                <a:cs typeface="+mj-lt"/>
              </a:rPr>
              <a:t>x86_64)</a:t>
            </a:r>
            <a:endParaRPr lang="en-US"/>
          </a:p>
        </p:txBody>
      </p:sp>
      <p:graphicFrame>
        <p:nvGraphicFramePr>
          <p:cNvPr id="7" name="Table 8">
            <a:extLst>
              <a:ext uri="{FF2B5EF4-FFF2-40B4-BE49-F238E27FC236}">
                <a16:creationId xmlns:a16="http://schemas.microsoft.com/office/drawing/2014/main" id="{C16902A8-5F6F-6D1D-C0B1-7A7B68CB71E1}"/>
              </a:ext>
            </a:extLst>
          </p:cNvPr>
          <p:cNvGraphicFramePr>
            <a:graphicFrameLocks noGrp="1"/>
          </p:cNvGraphicFramePr>
          <p:nvPr>
            <p:ph idx="1"/>
            <p:extLst>
              <p:ext uri="{D42A27DB-BD31-4B8C-83A1-F6EECF244321}">
                <p14:modId xmlns:p14="http://schemas.microsoft.com/office/powerpoint/2010/main" val="3637876778"/>
              </p:ext>
            </p:extLst>
          </p:nvPr>
        </p:nvGraphicFramePr>
        <p:xfrm>
          <a:off x="1506482" y="2005724"/>
          <a:ext cx="3369987" cy="3840480"/>
        </p:xfrm>
        <a:graphic>
          <a:graphicData uri="http://schemas.openxmlformats.org/drawingml/2006/table">
            <a:tbl>
              <a:tblPr firstRow="1" bandRow="1">
                <a:tableStyleId>{C4B1156A-380E-4F78-BDF5-A606A8083BF9}</a:tableStyleId>
              </a:tblPr>
              <a:tblGrid>
                <a:gridCol w="3369987">
                  <a:extLst>
                    <a:ext uri="{9D8B030D-6E8A-4147-A177-3AD203B41FA5}">
                      <a16:colId xmlns:a16="http://schemas.microsoft.com/office/drawing/2014/main" val="1920136202"/>
                    </a:ext>
                  </a:extLst>
                </a:gridCol>
              </a:tblGrid>
              <a:tr h="433478">
                <a:tc>
                  <a:txBody>
                    <a:bodyPr/>
                    <a:lstStyle/>
                    <a:p>
                      <a:pPr lvl="0">
                        <a:buNone/>
                      </a:pPr>
                      <a:r>
                        <a:rPr lang="en-US" sz="3000" b="1" i="0" u="none" strike="noStrike" noProof="0">
                          <a:latin typeface="Garamond"/>
                        </a:rPr>
                        <a:t>General Registers</a:t>
                      </a:r>
                    </a:p>
                  </a:txBody>
                  <a:tcPr/>
                </a:tc>
                <a:extLst>
                  <a:ext uri="{0D108BD9-81ED-4DB2-BD59-A6C34878D82A}">
                    <a16:rowId xmlns:a16="http://schemas.microsoft.com/office/drawing/2014/main" val="757494154"/>
                  </a:ext>
                </a:extLst>
              </a:tr>
              <a:tr h="433478">
                <a:tc>
                  <a:txBody>
                    <a:bodyPr/>
                    <a:lstStyle/>
                    <a:p>
                      <a:pPr lvl="0">
                        <a:buNone/>
                      </a:pPr>
                      <a:r>
                        <a:rPr lang="en-US" sz="3000" b="0" i="0" u="none" strike="noStrike" noProof="0" err="1">
                          <a:latin typeface="Garamond"/>
                        </a:rPr>
                        <a:t>rax</a:t>
                      </a:r>
                      <a:endParaRPr lang="en-US" sz="3000" b="0" i="0"/>
                    </a:p>
                  </a:txBody>
                  <a:tcPr/>
                </a:tc>
                <a:extLst>
                  <a:ext uri="{0D108BD9-81ED-4DB2-BD59-A6C34878D82A}">
                    <a16:rowId xmlns:a16="http://schemas.microsoft.com/office/drawing/2014/main" val="357913972"/>
                  </a:ext>
                </a:extLst>
              </a:tr>
              <a:tr h="433478">
                <a:tc>
                  <a:txBody>
                    <a:bodyPr/>
                    <a:lstStyle/>
                    <a:p>
                      <a:r>
                        <a:rPr lang="en-US" sz="3000" err="1"/>
                        <a:t>rbx</a:t>
                      </a:r>
                      <a:endParaRPr lang="en-US" sz="3000"/>
                    </a:p>
                  </a:txBody>
                  <a:tcPr/>
                </a:tc>
                <a:extLst>
                  <a:ext uri="{0D108BD9-81ED-4DB2-BD59-A6C34878D82A}">
                    <a16:rowId xmlns:a16="http://schemas.microsoft.com/office/drawing/2014/main" val="2230021223"/>
                  </a:ext>
                </a:extLst>
              </a:tr>
              <a:tr h="433478">
                <a:tc>
                  <a:txBody>
                    <a:bodyPr/>
                    <a:lstStyle/>
                    <a:p>
                      <a:r>
                        <a:rPr lang="en-US" sz="3000" err="1"/>
                        <a:t>rcx</a:t>
                      </a:r>
                      <a:endParaRPr lang="en-US" sz="3000"/>
                    </a:p>
                  </a:txBody>
                  <a:tcPr/>
                </a:tc>
                <a:extLst>
                  <a:ext uri="{0D108BD9-81ED-4DB2-BD59-A6C34878D82A}">
                    <a16:rowId xmlns:a16="http://schemas.microsoft.com/office/drawing/2014/main" val="2260919964"/>
                  </a:ext>
                </a:extLst>
              </a:tr>
              <a:tr h="433478">
                <a:tc>
                  <a:txBody>
                    <a:bodyPr/>
                    <a:lstStyle/>
                    <a:p>
                      <a:r>
                        <a:rPr lang="en-US" sz="3000" err="1"/>
                        <a:t>rdx</a:t>
                      </a:r>
                      <a:endParaRPr lang="en-US" sz="3000"/>
                    </a:p>
                  </a:txBody>
                  <a:tcPr/>
                </a:tc>
                <a:extLst>
                  <a:ext uri="{0D108BD9-81ED-4DB2-BD59-A6C34878D82A}">
                    <a16:rowId xmlns:a16="http://schemas.microsoft.com/office/drawing/2014/main" val="88571554"/>
                  </a:ext>
                </a:extLst>
              </a:tr>
              <a:tr h="433478">
                <a:tc>
                  <a:txBody>
                    <a:bodyPr/>
                    <a:lstStyle/>
                    <a:p>
                      <a:r>
                        <a:rPr lang="en-US" sz="3000" err="1"/>
                        <a:t>rdi</a:t>
                      </a:r>
                      <a:endParaRPr lang="en-US" sz="3000"/>
                    </a:p>
                  </a:txBody>
                  <a:tcPr/>
                </a:tc>
                <a:extLst>
                  <a:ext uri="{0D108BD9-81ED-4DB2-BD59-A6C34878D82A}">
                    <a16:rowId xmlns:a16="http://schemas.microsoft.com/office/drawing/2014/main" val="1732081477"/>
                  </a:ext>
                </a:extLst>
              </a:tr>
              <a:tr h="433478">
                <a:tc>
                  <a:txBody>
                    <a:bodyPr/>
                    <a:lstStyle/>
                    <a:p>
                      <a:r>
                        <a:rPr lang="en-US" sz="3000" err="1"/>
                        <a:t>rsi</a:t>
                      </a:r>
                      <a:endParaRPr lang="en-US" sz="3000"/>
                    </a:p>
                  </a:txBody>
                  <a:tcPr/>
                </a:tc>
                <a:extLst>
                  <a:ext uri="{0D108BD9-81ED-4DB2-BD59-A6C34878D82A}">
                    <a16:rowId xmlns:a16="http://schemas.microsoft.com/office/drawing/2014/main" val="3310971099"/>
                  </a:ext>
                </a:extLst>
              </a:tr>
            </a:tbl>
          </a:graphicData>
        </a:graphic>
      </p:graphicFrame>
      <p:graphicFrame>
        <p:nvGraphicFramePr>
          <p:cNvPr id="4" name="Table 8">
            <a:extLst>
              <a:ext uri="{FF2B5EF4-FFF2-40B4-BE49-F238E27FC236}">
                <a16:creationId xmlns:a16="http://schemas.microsoft.com/office/drawing/2014/main" id="{11C489FE-4F69-EBD4-50A9-F8B9D09FB78A}"/>
              </a:ext>
            </a:extLst>
          </p:cNvPr>
          <p:cNvGraphicFramePr>
            <a:graphicFrameLocks/>
          </p:cNvGraphicFramePr>
          <p:nvPr>
            <p:extLst>
              <p:ext uri="{D42A27DB-BD31-4B8C-83A1-F6EECF244321}">
                <p14:modId xmlns:p14="http://schemas.microsoft.com/office/powerpoint/2010/main" val="866153370"/>
              </p:ext>
            </p:extLst>
          </p:nvPr>
        </p:nvGraphicFramePr>
        <p:xfrm>
          <a:off x="5759490" y="2072001"/>
          <a:ext cx="4894852" cy="2651760"/>
        </p:xfrm>
        <a:graphic>
          <a:graphicData uri="http://schemas.openxmlformats.org/drawingml/2006/table">
            <a:tbl>
              <a:tblPr firstRow="1" bandRow="1">
                <a:tableStyleId>{C4B1156A-380E-4F78-BDF5-A606A8083BF9}</a:tableStyleId>
              </a:tblPr>
              <a:tblGrid>
                <a:gridCol w="2447426">
                  <a:extLst>
                    <a:ext uri="{9D8B030D-6E8A-4147-A177-3AD203B41FA5}">
                      <a16:colId xmlns:a16="http://schemas.microsoft.com/office/drawing/2014/main" val="3547640416"/>
                    </a:ext>
                  </a:extLst>
                </a:gridCol>
                <a:gridCol w="2447426">
                  <a:extLst>
                    <a:ext uri="{9D8B030D-6E8A-4147-A177-3AD203B41FA5}">
                      <a16:colId xmlns:a16="http://schemas.microsoft.com/office/drawing/2014/main" val="4264393342"/>
                    </a:ext>
                  </a:extLst>
                </a:gridCol>
              </a:tblGrid>
              <a:tr h="433478">
                <a:tc gridSpan="2">
                  <a:txBody>
                    <a:bodyPr/>
                    <a:lstStyle/>
                    <a:p>
                      <a:pPr lvl="0" algn="l">
                        <a:lnSpc>
                          <a:spcPct val="100000"/>
                        </a:lnSpc>
                        <a:spcBef>
                          <a:spcPts val="0"/>
                        </a:spcBef>
                        <a:spcAft>
                          <a:spcPts val="0"/>
                        </a:spcAft>
                        <a:buNone/>
                      </a:pPr>
                      <a:r>
                        <a:rPr lang="en-US" sz="3000" b="1" i="0" u="none" strike="noStrike" noProof="0">
                          <a:latin typeface="Garamond"/>
                        </a:rPr>
                        <a:t>Special Registers</a:t>
                      </a:r>
                    </a:p>
                  </a:txBody>
                  <a:tcPr/>
                </a:tc>
                <a:tc hMerge="1">
                  <a:txBody>
                    <a:bodyPr/>
                    <a:lstStyle/>
                    <a:p>
                      <a:endParaRPr lang="en-US"/>
                    </a:p>
                  </a:txBody>
                  <a:tcPr/>
                </a:tc>
                <a:extLst>
                  <a:ext uri="{0D108BD9-81ED-4DB2-BD59-A6C34878D82A}">
                    <a16:rowId xmlns:a16="http://schemas.microsoft.com/office/drawing/2014/main" val="139615926"/>
                  </a:ext>
                </a:extLst>
              </a:tr>
              <a:tr h="433478">
                <a:tc>
                  <a:txBody>
                    <a:bodyPr/>
                    <a:lstStyle/>
                    <a:p>
                      <a:pPr lvl="0" algn="l">
                        <a:lnSpc>
                          <a:spcPct val="100000"/>
                        </a:lnSpc>
                        <a:spcBef>
                          <a:spcPts val="0"/>
                        </a:spcBef>
                        <a:spcAft>
                          <a:spcPts val="0"/>
                        </a:spcAft>
                        <a:buNone/>
                      </a:pPr>
                      <a:r>
                        <a:rPr lang="en-US" sz="3000" b="0" i="0" u="none" strike="noStrike" noProof="0" err="1">
                          <a:latin typeface="Garamond"/>
                        </a:rPr>
                        <a:t>rbp</a:t>
                      </a:r>
                    </a:p>
                  </a:txBody>
                  <a:tcPr/>
                </a:tc>
                <a:tc>
                  <a:txBody>
                    <a:bodyPr/>
                    <a:lstStyle/>
                    <a:p>
                      <a:pPr lvl="0" algn="l">
                        <a:lnSpc>
                          <a:spcPct val="100000"/>
                        </a:lnSpc>
                        <a:spcBef>
                          <a:spcPts val="0"/>
                        </a:spcBef>
                        <a:spcAft>
                          <a:spcPts val="0"/>
                        </a:spcAft>
                        <a:buNone/>
                      </a:pPr>
                      <a:r>
                        <a:rPr lang="en-US" sz="3000" b="0" i="0" u="none" strike="noStrike" noProof="0">
                          <a:latin typeface="Garamond"/>
                        </a:rPr>
                        <a:t>Base pointer</a:t>
                      </a:r>
                    </a:p>
                  </a:txBody>
                  <a:tcPr/>
                </a:tc>
                <a:extLst>
                  <a:ext uri="{0D108BD9-81ED-4DB2-BD59-A6C34878D82A}">
                    <a16:rowId xmlns:a16="http://schemas.microsoft.com/office/drawing/2014/main" val="3338769541"/>
                  </a:ext>
                </a:extLst>
              </a:tr>
              <a:tr h="433478">
                <a:tc>
                  <a:txBody>
                    <a:bodyPr/>
                    <a:lstStyle/>
                    <a:p>
                      <a:pPr lvl="0" algn="l">
                        <a:lnSpc>
                          <a:spcPct val="100000"/>
                        </a:lnSpc>
                        <a:spcBef>
                          <a:spcPts val="0"/>
                        </a:spcBef>
                        <a:spcAft>
                          <a:spcPts val="0"/>
                        </a:spcAft>
                        <a:buNone/>
                      </a:pPr>
                      <a:r>
                        <a:rPr lang="en-US" sz="3000" b="0" i="0" u="none" strike="noStrike" noProof="0" err="1">
                          <a:latin typeface="Garamond"/>
                        </a:rPr>
                        <a:t>rsp</a:t>
                      </a:r>
                    </a:p>
                  </a:txBody>
                  <a:tcPr/>
                </a:tc>
                <a:tc>
                  <a:txBody>
                    <a:bodyPr/>
                    <a:lstStyle/>
                    <a:p>
                      <a:pPr lvl="0" algn="l">
                        <a:lnSpc>
                          <a:spcPct val="100000"/>
                        </a:lnSpc>
                        <a:spcBef>
                          <a:spcPts val="0"/>
                        </a:spcBef>
                        <a:spcAft>
                          <a:spcPts val="0"/>
                        </a:spcAft>
                        <a:buNone/>
                      </a:pPr>
                      <a:r>
                        <a:rPr lang="en-US" sz="3000" b="0" i="0" u="none" strike="noStrike" noProof="0">
                          <a:latin typeface="Garamond"/>
                        </a:rPr>
                        <a:t>Stack pointer</a:t>
                      </a:r>
                    </a:p>
                  </a:txBody>
                  <a:tcPr/>
                </a:tc>
                <a:extLst>
                  <a:ext uri="{0D108BD9-81ED-4DB2-BD59-A6C34878D82A}">
                    <a16:rowId xmlns:a16="http://schemas.microsoft.com/office/drawing/2014/main" val="2172269937"/>
                  </a:ext>
                </a:extLst>
              </a:tr>
              <a:tr h="433478">
                <a:tc>
                  <a:txBody>
                    <a:bodyPr/>
                    <a:lstStyle/>
                    <a:p>
                      <a:pPr lvl="0" algn="l">
                        <a:lnSpc>
                          <a:spcPct val="100000"/>
                        </a:lnSpc>
                        <a:spcBef>
                          <a:spcPts val="0"/>
                        </a:spcBef>
                        <a:spcAft>
                          <a:spcPts val="0"/>
                        </a:spcAft>
                        <a:buNone/>
                      </a:pPr>
                      <a:r>
                        <a:rPr lang="en-US" sz="3000" b="0" i="0" u="none" strike="noStrike" noProof="0">
                          <a:latin typeface="Garamond"/>
                        </a:rPr>
                        <a:t>rip</a:t>
                      </a:r>
                    </a:p>
                  </a:txBody>
                  <a:tcPr/>
                </a:tc>
                <a:tc>
                  <a:txBody>
                    <a:bodyPr/>
                    <a:lstStyle/>
                    <a:p>
                      <a:pPr lvl="0" algn="l">
                        <a:lnSpc>
                          <a:spcPct val="100000"/>
                        </a:lnSpc>
                        <a:spcBef>
                          <a:spcPts val="0"/>
                        </a:spcBef>
                        <a:spcAft>
                          <a:spcPts val="0"/>
                        </a:spcAft>
                        <a:buNone/>
                      </a:pPr>
                      <a:r>
                        <a:rPr lang="en-US" sz="3000" b="0" i="0" u="none" strike="noStrike" noProof="0">
                          <a:latin typeface="Garamond"/>
                        </a:rPr>
                        <a:t>Instruction pointer</a:t>
                      </a:r>
                    </a:p>
                  </a:txBody>
                  <a:tcPr/>
                </a:tc>
                <a:extLst>
                  <a:ext uri="{0D108BD9-81ED-4DB2-BD59-A6C34878D82A}">
                    <a16:rowId xmlns:a16="http://schemas.microsoft.com/office/drawing/2014/main" val="242494571"/>
                  </a:ext>
                </a:extLst>
              </a:tr>
            </a:tbl>
          </a:graphicData>
        </a:graphic>
      </p:graphicFrame>
    </p:spTree>
    <p:extLst>
      <p:ext uri="{BB962C8B-B14F-4D97-AF65-F5344CB8AC3E}">
        <p14:creationId xmlns:p14="http://schemas.microsoft.com/office/powerpoint/2010/main" val="1897694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1B0E35-F788-4608-ABBE-0D971AA50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31B8EA-FCCA-47DD-A0C4-A653EC4A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781EDE-83AA-44D6-8054-A4E2D6F28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39A45-5ACC-23FE-FD23-D8A7DE14AD26}"/>
              </a:ext>
            </a:extLst>
          </p:cNvPr>
          <p:cNvSpPr>
            <a:spLocks noGrp="1"/>
          </p:cNvSpPr>
          <p:nvPr>
            <p:ph type="title"/>
          </p:nvPr>
        </p:nvSpPr>
        <p:spPr>
          <a:xfrm>
            <a:off x="1295402" y="982132"/>
            <a:ext cx="9601196" cy="634794"/>
          </a:xfrm>
        </p:spPr>
        <p:txBody>
          <a:bodyPr>
            <a:normAutofit fontScale="90000"/>
          </a:bodyPr>
          <a:lstStyle/>
          <a:p>
            <a:pPr algn="l"/>
            <a:r>
              <a:rPr lang="en-US"/>
              <a:t>Linux Calling Convention</a:t>
            </a:r>
          </a:p>
        </p:txBody>
      </p:sp>
      <p:sp>
        <p:nvSpPr>
          <p:cNvPr id="9" name="Rectangle: Rounded Corners 8">
            <a:extLst>
              <a:ext uri="{FF2B5EF4-FFF2-40B4-BE49-F238E27FC236}">
                <a16:creationId xmlns:a16="http://schemas.microsoft.com/office/drawing/2014/main" id="{B001540C-A49E-8047-8D70-45176DCB6096}"/>
              </a:ext>
            </a:extLst>
          </p:cNvPr>
          <p:cNvSpPr/>
          <p:nvPr/>
        </p:nvSpPr>
        <p:spPr>
          <a:xfrm>
            <a:off x="1295081" y="1825404"/>
            <a:ext cx="3656246" cy="4203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ea typeface="+mn-lt"/>
                <a:cs typeface="+mn-lt"/>
              </a:rPr>
              <a:t>#include &lt;</a:t>
            </a:r>
            <a:r>
              <a:rPr lang="en-US" err="1">
                <a:solidFill>
                  <a:srgbClr val="000000"/>
                </a:solidFill>
                <a:ea typeface="+mn-lt"/>
                <a:cs typeface="+mn-lt"/>
              </a:rPr>
              <a:t>stdlib.h</a:t>
            </a:r>
            <a:r>
              <a:rPr lang="en-US">
                <a:solidFill>
                  <a:srgbClr val="000000"/>
                </a:solidFill>
                <a:ea typeface="+mn-lt"/>
                <a:cs typeface="+mn-lt"/>
              </a:rPr>
              <a:t>&gt;</a:t>
            </a:r>
            <a:endParaRPr lang="en-US"/>
          </a:p>
          <a:p>
            <a:r>
              <a:rPr lang="en-US">
                <a:solidFill>
                  <a:srgbClr val="000000"/>
                </a:solidFill>
                <a:ea typeface="+mn-lt"/>
                <a:cs typeface="+mn-lt"/>
              </a:rPr>
              <a:t>#include &lt;</a:t>
            </a:r>
            <a:r>
              <a:rPr lang="en-US" err="1">
                <a:solidFill>
                  <a:srgbClr val="000000"/>
                </a:solidFill>
                <a:ea typeface="+mn-lt"/>
                <a:cs typeface="+mn-lt"/>
              </a:rPr>
              <a:t>stdio.h</a:t>
            </a:r>
            <a:r>
              <a:rPr lang="en-US">
                <a:solidFill>
                  <a:srgbClr val="000000"/>
                </a:solidFill>
                <a:ea typeface="+mn-lt"/>
                <a:cs typeface="+mn-lt"/>
              </a:rPr>
              <a:t>&gt;</a:t>
            </a:r>
            <a:endParaRPr lang="en-US"/>
          </a:p>
          <a:p>
            <a:endParaRPr lang="en-US">
              <a:solidFill>
                <a:srgbClr val="000000"/>
              </a:solidFill>
              <a:ea typeface="+mn-lt"/>
              <a:cs typeface="+mn-lt"/>
            </a:endParaRPr>
          </a:p>
          <a:p>
            <a:r>
              <a:rPr lang="en-US">
                <a:solidFill>
                  <a:srgbClr val="000000"/>
                </a:solidFill>
                <a:ea typeface="+mn-lt"/>
                <a:cs typeface="+mn-lt"/>
              </a:rPr>
              <a:t>int callee(int a, int b, int c) {</a:t>
            </a:r>
            <a:endParaRPr lang="en-US"/>
          </a:p>
          <a:p>
            <a:r>
              <a:rPr lang="en-US">
                <a:solidFill>
                  <a:srgbClr val="000000"/>
                </a:solidFill>
                <a:ea typeface="+mn-lt"/>
                <a:cs typeface="+mn-lt"/>
              </a:rPr>
              <a:t>    return </a:t>
            </a:r>
            <a:r>
              <a:rPr lang="en-US" err="1">
                <a:solidFill>
                  <a:srgbClr val="000000"/>
                </a:solidFill>
                <a:ea typeface="+mn-lt"/>
                <a:cs typeface="+mn-lt"/>
              </a:rPr>
              <a:t>a+b+c</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p>
          <a:p>
            <a:r>
              <a:rPr lang="en-US">
                <a:solidFill>
                  <a:srgbClr val="000000"/>
                </a:solidFill>
                <a:ea typeface="+mn-lt"/>
                <a:cs typeface="+mn-lt"/>
              </a:rPr>
              <a:t>int main() {</a:t>
            </a:r>
            <a:endParaRPr lang="en-US"/>
          </a:p>
          <a:p>
            <a:r>
              <a:rPr lang="en-US">
                <a:solidFill>
                  <a:srgbClr val="000000"/>
                </a:solidFill>
                <a:ea typeface="+mn-lt"/>
                <a:cs typeface="+mn-lt"/>
              </a:rPr>
              <a:t>    int temp = callee(1,2,3);</a:t>
            </a:r>
            <a:endParaRPr lang="en-US"/>
          </a:p>
          <a:p>
            <a:r>
              <a:rPr lang="en-US">
                <a:solidFill>
                  <a:srgbClr val="000000"/>
                </a:solidFill>
                <a:ea typeface="+mn-lt"/>
                <a:cs typeface="+mn-lt"/>
              </a:rPr>
              <a:t>    </a:t>
            </a:r>
            <a:r>
              <a:rPr lang="en-US" err="1">
                <a:solidFill>
                  <a:srgbClr val="000000"/>
                </a:solidFill>
                <a:ea typeface="+mn-lt"/>
                <a:cs typeface="+mn-lt"/>
              </a:rPr>
              <a:t>printf</a:t>
            </a:r>
            <a:r>
              <a:rPr lang="en-US">
                <a:solidFill>
                  <a:srgbClr val="000000"/>
                </a:solidFill>
                <a:ea typeface="+mn-lt"/>
                <a:cs typeface="+mn-lt"/>
              </a:rPr>
              <a:t>("number: %d\</a:t>
            </a:r>
            <a:r>
              <a:rPr lang="en-US" err="1">
                <a:solidFill>
                  <a:srgbClr val="000000"/>
                </a:solidFill>
                <a:ea typeface="+mn-lt"/>
                <a:cs typeface="+mn-lt"/>
              </a:rPr>
              <a:t>n",temp</a:t>
            </a:r>
            <a:r>
              <a:rPr lang="en-US">
                <a:solidFill>
                  <a:srgbClr val="000000"/>
                </a:solidFill>
                <a:ea typeface="+mn-lt"/>
                <a:cs typeface="+mn-lt"/>
              </a:rPr>
              <a:t>);</a:t>
            </a:r>
            <a:endParaRPr lang="en-US"/>
          </a:p>
          <a:p>
            <a:r>
              <a:rPr lang="en-US">
                <a:solidFill>
                  <a:srgbClr val="000000"/>
                </a:solidFill>
                <a:ea typeface="+mn-lt"/>
                <a:cs typeface="+mn-lt"/>
              </a:rPr>
              <a:t>}</a:t>
            </a:r>
            <a:endParaRPr lang="en-US"/>
          </a:p>
          <a:p>
            <a:endParaRPr lang="en-US">
              <a:solidFill>
                <a:schemeClr val="tx1"/>
              </a:solidFill>
              <a:ea typeface="+mn-lt"/>
              <a:cs typeface="+mn-lt"/>
            </a:endParaRPr>
          </a:p>
        </p:txBody>
      </p:sp>
      <p:sp>
        <p:nvSpPr>
          <p:cNvPr id="13" name="Rectangle: Rounded Corners 12">
            <a:extLst>
              <a:ext uri="{FF2B5EF4-FFF2-40B4-BE49-F238E27FC236}">
                <a16:creationId xmlns:a16="http://schemas.microsoft.com/office/drawing/2014/main" id="{35BD5FAF-D28E-7D15-106B-D0F3B0C81320}"/>
              </a:ext>
            </a:extLst>
          </p:cNvPr>
          <p:cNvSpPr/>
          <p:nvPr/>
        </p:nvSpPr>
        <p:spPr>
          <a:xfrm>
            <a:off x="5316625" y="1512420"/>
            <a:ext cx="6265003" cy="4738243"/>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lvl="1">
              <a:spcBef>
                <a:spcPct val="0"/>
              </a:spcBef>
            </a:pPr>
            <a:r>
              <a:rPr lang="en-US" sz="2400" b="1">
                <a:solidFill>
                  <a:srgbClr val="FF0000"/>
                </a:solidFill>
                <a:ea typeface="+mn-lt"/>
                <a:cs typeface="+mn-lt"/>
              </a:rPr>
              <a:t>main</a:t>
            </a:r>
            <a:r>
              <a:rPr lang="en-US" sz="2400" b="1">
                <a:solidFill>
                  <a:schemeClr val="tx1"/>
                </a:solidFill>
                <a:ea typeface="+mn-lt"/>
                <a:cs typeface="+mn-lt"/>
              </a:rPr>
              <a:t>:</a:t>
            </a:r>
            <a:endParaRPr lang="en-US" sz="2400" b="1">
              <a:solidFill>
                <a:schemeClr val="tx1"/>
              </a:solidFill>
            </a:endParaRPr>
          </a:p>
          <a:p>
            <a:pPr lvl="2"/>
            <a:r>
              <a:rPr lang="en-US" sz="2400">
                <a:ea typeface="+mn-lt"/>
                <a:cs typeface="+mn-lt"/>
              </a:rPr>
              <a:t>push   </a:t>
            </a:r>
            <a:r>
              <a:rPr lang="en-US" sz="2400" err="1">
                <a:ea typeface="+mn-lt"/>
                <a:cs typeface="+mn-lt"/>
              </a:rPr>
              <a:t>rbp</a:t>
            </a:r>
            <a:endParaRPr lang="en-US" err="1">
              <a:ea typeface="+mn-lt"/>
              <a:cs typeface="+mn-lt"/>
            </a:endParaRPr>
          </a:p>
          <a:p>
            <a:pPr lvl="2"/>
            <a:r>
              <a:rPr lang="en-US" sz="2400">
                <a:ea typeface="+mn-lt"/>
                <a:cs typeface="+mn-lt"/>
              </a:rPr>
              <a:t>...</a:t>
            </a:r>
            <a:endParaRPr lang="en-US"/>
          </a:p>
          <a:p>
            <a:pPr lvl="2"/>
            <a:r>
              <a:rPr lang="en-US" sz="2400">
                <a:ea typeface="+mn-lt"/>
                <a:cs typeface="+mn-lt"/>
              </a:rPr>
              <a:t>mov    edx,0x3</a:t>
            </a:r>
            <a:endParaRPr lang="en-US"/>
          </a:p>
          <a:p>
            <a:pPr lvl="2"/>
            <a:r>
              <a:rPr lang="en-US" sz="2400">
                <a:ea typeface="+mn-lt"/>
                <a:cs typeface="+mn-lt"/>
              </a:rPr>
              <a:t>mov    esi,0x2</a:t>
            </a:r>
            <a:endParaRPr lang="en-US"/>
          </a:p>
          <a:p>
            <a:pPr lvl="2"/>
            <a:r>
              <a:rPr lang="en-US" sz="2400">
                <a:ea typeface="+mn-lt"/>
                <a:cs typeface="+mn-lt"/>
              </a:rPr>
              <a:t>mov    edi,0x1</a:t>
            </a:r>
            <a:endParaRPr lang="en-US"/>
          </a:p>
          <a:p>
            <a:pPr lvl="2"/>
            <a:r>
              <a:rPr lang="en-US" sz="2400">
                <a:ea typeface="+mn-lt"/>
                <a:cs typeface="+mn-lt"/>
              </a:rPr>
              <a:t>call   0x1149 &lt;callee&gt;</a:t>
            </a:r>
            <a:endParaRPr lang="en-US">
              <a:ea typeface="+mn-lt"/>
              <a:cs typeface="+mn-lt"/>
            </a:endParaRPr>
          </a:p>
          <a:p>
            <a:pPr lvl="2"/>
            <a:r>
              <a:rPr lang="en-US" sz="2400">
                <a:ea typeface="+mn-lt"/>
                <a:cs typeface="+mn-lt"/>
              </a:rPr>
              <a:t>...</a:t>
            </a:r>
            <a:endParaRPr lang="en-US"/>
          </a:p>
          <a:p>
            <a:pPr lvl="2"/>
            <a:r>
              <a:rPr lang="en-US" sz="2400">
                <a:ea typeface="+mn-lt"/>
                <a:cs typeface="+mn-lt"/>
              </a:rPr>
              <a:t>lea    </a:t>
            </a:r>
            <a:r>
              <a:rPr lang="en-US" sz="2400" err="1">
                <a:ea typeface="+mn-lt"/>
                <a:cs typeface="+mn-lt"/>
              </a:rPr>
              <a:t>rdi</a:t>
            </a:r>
            <a:r>
              <a:rPr lang="en-US" sz="2400">
                <a:ea typeface="+mn-lt"/>
                <a:cs typeface="+mn-lt"/>
              </a:rPr>
              <a:t>,[rip+0xe6c]        # 0x2004</a:t>
            </a:r>
            <a:endParaRPr lang="en-US">
              <a:ea typeface="+mn-lt"/>
              <a:cs typeface="+mn-lt"/>
            </a:endParaRPr>
          </a:p>
          <a:p>
            <a:pPr lvl="2"/>
            <a:r>
              <a:rPr lang="en-US" sz="2400">
                <a:ea typeface="+mn-lt"/>
                <a:cs typeface="+mn-lt"/>
              </a:rPr>
              <a:t>mov    eax,0x0</a:t>
            </a:r>
            <a:endParaRPr lang="en-US">
              <a:ea typeface="+mn-lt"/>
              <a:cs typeface="+mn-lt"/>
            </a:endParaRPr>
          </a:p>
          <a:p>
            <a:pPr lvl="2"/>
            <a:r>
              <a:rPr lang="en-US" sz="2400">
                <a:ea typeface="+mn-lt"/>
                <a:cs typeface="+mn-lt"/>
              </a:rPr>
              <a:t>call   0x1050 &lt;</a:t>
            </a:r>
            <a:r>
              <a:rPr lang="en-US" sz="2400" err="1">
                <a:ea typeface="+mn-lt"/>
                <a:cs typeface="+mn-lt"/>
              </a:rPr>
              <a:t>printf@plt</a:t>
            </a:r>
            <a:r>
              <a:rPr lang="en-US" sz="2400">
                <a:ea typeface="+mn-lt"/>
                <a:cs typeface="+mn-lt"/>
              </a:rPr>
              <a:t>&gt;</a:t>
            </a:r>
            <a:endParaRPr lang="en-US">
              <a:ea typeface="+mn-lt"/>
              <a:cs typeface="+mn-lt"/>
            </a:endParaRPr>
          </a:p>
          <a:p>
            <a:pPr lvl="2"/>
            <a:r>
              <a:rPr lang="en-US" sz="2400">
                <a:ea typeface="+mn-lt"/>
                <a:cs typeface="+mn-lt"/>
              </a:rPr>
              <a:t>...</a:t>
            </a:r>
            <a:endParaRPr lang="en-US"/>
          </a:p>
          <a:p>
            <a:pPr lvl="2"/>
            <a:r>
              <a:rPr lang="en-US" sz="2400">
                <a:ea typeface="+mn-lt"/>
                <a:cs typeface="+mn-lt"/>
              </a:rPr>
              <a:t>ret   </a:t>
            </a:r>
            <a:endParaRPr lang="en-US"/>
          </a:p>
        </p:txBody>
      </p:sp>
      <p:sp>
        <p:nvSpPr>
          <p:cNvPr id="3" name="Rectangle: Rounded Corners 2">
            <a:extLst>
              <a:ext uri="{FF2B5EF4-FFF2-40B4-BE49-F238E27FC236}">
                <a16:creationId xmlns:a16="http://schemas.microsoft.com/office/drawing/2014/main" id="{952FC442-6843-8DAE-33B5-E74865255094}"/>
              </a:ext>
            </a:extLst>
          </p:cNvPr>
          <p:cNvSpPr/>
          <p:nvPr/>
        </p:nvSpPr>
        <p:spPr>
          <a:xfrm>
            <a:off x="1670538" y="4446395"/>
            <a:ext cx="2461846" cy="343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C1F875F-F32C-D31C-BF3D-3F1D739384C4}"/>
              </a:ext>
            </a:extLst>
          </p:cNvPr>
          <p:cNvSpPr/>
          <p:nvPr/>
        </p:nvSpPr>
        <p:spPr>
          <a:xfrm>
            <a:off x="6359768" y="2637691"/>
            <a:ext cx="2085033" cy="107182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9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TF10001119</Template>
  <Application>Microsoft Office PowerPoint</Application>
  <PresentationFormat>Widescreen</PresentationFormat>
  <Slides>48</Slides>
  <Notes>38</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Organic</vt:lpstr>
      <vt:lpstr>A Modern Approach to  Buffer Overflow Exploit </vt:lpstr>
      <vt:lpstr>Whoami? </vt:lpstr>
      <vt:lpstr>Overview</vt:lpstr>
      <vt:lpstr>Why is Buffer Overflow (BOF) relevant?</vt:lpstr>
      <vt:lpstr>Why is Buffer Overflow (BOF) relevant?</vt:lpstr>
      <vt:lpstr>What is Buffer Overflow?</vt:lpstr>
      <vt:lpstr>How does Stack work in a computer memory?</vt:lpstr>
      <vt:lpstr>Common CPU Registers (x86_64)</vt:lpstr>
      <vt:lpstr>Linux Calling Convention</vt:lpstr>
      <vt:lpstr>Linux Calling Convention</vt:lpstr>
      <vt:lpstr>Linux Calling Convention</vt:lpstr>
      <vt:lpstr>Linux Calling Convention</vt:lpstr>
      <vt:lpstr>Traditional Buffer Overflow Exploit</vt:lpstr>
      <vt:lpstr>Traditional Buffer Overflow Exploit (cont.)</vt:lpstr>
      <vt:lpstr>Traditional Buffer Overflow Exploit (cont.)</vt:lpstr>
      <vt:lpstr>Traditional Buffer Overflow Exploit (cont.)</vt:lpstr>
      <vt:lpstr>Why does traditional BOF no longer work?</vt:lpstr>
      <vt:lpstr>Return Object Programing (ROP)</vt:lpstr>
      <vt:lpstr>Return Object Programing (ROP)</vt:lpstr>
      <vt:lpstr>Return to Libc</vt:lpstr>
      <vt:lpstr>ROP Exploitation</vt:lpstr>
      <vt:lpstr>ROP Exploitation (cont.)</vt:lpstr>
      <vt:lpstr>ROP Exploitation (cont.)</vt:lpstr>
      <vt:lpstr>ROP Exploitation (cont.) </vt:lpstr>
      <vt:lpstr>ROP Exploitation (cont.) </vt:lpstr>
      <vt:lpstr>ROP Exploitation (cont.) </vt:lpstr>
      <vt:lpstr>Leaking Libc Address</vt:lpstr>
      <vt:lpstr>Leaking Libc Address</vt:lpstr>
      <vt:lpstr>Leaking Libc Address (cont.)</vt:lpstr>
      <vt:lpstr>Leaking Libc Address (cont.)</vt:lpstr>
      <vt:lpstr>Leaking Libc Address (cont.)</vt:lpstr>
      <vt:lpstr>Leaking Libc Address (cont.)</vt:lpstr>
      <vt:lpstr>Time to Do Some Math</vt:lpstr>
      <vt:lpstr>Time to Do Some Math</vt:lpstr>
      <vt:lpstr>Time to Do Some Math</vt:lpstr>
      <vt:lpstr>Time to Do Some Math</vt:lpstr>
      <vt:lpstr>Time to Do Some Math</vt:lpstr>
      <vt:lpstr>Second Stage Exploit</vt:lpstr>
      <vt:lpstr>Second Stage Exploit (cont.)</vt:lpstr>
      <vt:lpstr>Second Stage Exploit (cont.)</vt:lpstr>
      <vt:lpstr>Second Stage Exploit (cont.)</vt:lpstr>
      <vt:lpstr>Demo</vt:lpstr>
      <vt:lpstr>Demo (cont.)</vt:lpstr>
      <vt:lpstr>How to prevent BOF exploits</vt:lpstr>
      <vt:lpstr>Summary</vt:lpstr>
      <vt:lpstr>Questions/Comments</vt:lpstr>
      <vt:lpstr>References</vt:lpstr>
      <vt:lpstr>Code and Presentation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cp:revision>
  <dcterms:created xsi:type="dcterms:W3CDTF">2022-10-05T04:31:14Z</dcterms:created>
  <dcterms:modified xsi:type="dcterms:W3CDTF">2023-05-16T02:42:26Z</dcterms:modified>
</cp:coreProperties>
</file>